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75" r:id="rId4"/>
    <p:sldId id="273" r:id="rId5"/>
    <p:sldId id="260" r:id="rId6"/>
    <p:sldId id="258" r:id="rId7"/>
    <p:sldId id="259" r:id="rId8"/>
    <p:sldId id="274" r:id="rId9"/>
    <p:sldId id="261" r:id="rId10"/>
    <p:sldId id="262" r:id="rId11"/>
    <p:sldId id="263" r:id="rId12"/>
    <p:sldId id="264" r:id="rId13"/>
    <p:sldId id="265" r:id="rId14"/>
    <p:sldId id="266" r:id="rId15"/>
    <p:sldId id="276" r:id="rId16"/>
    <p:sldId id="278" r:id="rId17"/>
    <p:sldId id="277" r:id="rId18"/>
    <p:sldId id="279" r:id="rId19"/>
  </p:sldIdLst>
  <p:sldSz cx="9144000" cy="6858000" type="screen4x3"/>
  <p:notesSz cx="9866313" cy="67357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88628" y="0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1DECF7-3D37-4DDD-93C7-19BAE33DBEDA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49613" y="504825"/>
            <a:ext cx="3367087" cy="25257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6632" y="3199488"/>
            <a:ext cx="7893050" cy="30310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397806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88628" y="6397806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1D1815-D09F-4724-89AF-A464BC095F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715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Program</a:t>
            </a:r>
            <a:r>
              <a:rPr lang="en-US" baseline="0" dirty="0" smtClean="0"/>
              <a:t> of  national competition –</a:t>
            </a:r>
            <a:r>
              <a:rPr lang="en-US" baseline="0" smtClean="0"/>
              <a:t>aerobic gymnastics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1D1815-D09F-4724-89AF-A464BC095F9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85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1D1815-D09F-4724-89AF-A464BC095F9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309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DB3E-C712-43F0-BBAD-7B229F4C5F57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16BA-1646-47DC-95F7-A6F5A6D07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DB3E-C712-43F0-BBAD-7B229F4C5F57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16BA-1646-47DC-95F7-A6F5A6D07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DB3E-C712-43F0-BBAD-7B229F4C5F57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16BA-1646-47DC-95F7-A6F5A6D07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DB3E-C712-43F0-BBAD-7B229F4C5F57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16BA-1646-47DC-95F7-A6F5A6D07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DB3E-C712-43F0-BBAD-7B229F4C5F57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16BA-1646-47DC-95F7-A6F5A6D07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DB3E-C712-43F0-BBAD-7B229F4C5F57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16BA-1646-47DC-95F7-A6F5A6D07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DB3E-C712-43F0-BBAD-7B229F4C5F57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16BA-1646-47DC-95F7-A6F5A6D07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DB3E-C712-43F0-BBAD-7B229F4C5F57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16BA-1646-47DC-95F7-A6F5A6D07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DB3E-C712-43F0-BBAD-7B229F4C5F57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16BA-1646-47DC-95F7-A6F5A6D07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DB3E-C712-43F0-BBAD-7B229F4C5F57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16BA-1646-47DC-95F7-A6F5A6D07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DB3E-C712-43F0-BBAD-7B229F4C5F57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A2B16BA-1646-47DC-95F7-A6F5A6D07F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6F4DB3E-C712-43F0-BBAD-7B229F4C5F57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A2B16BA-1646-47DC-95F7-A6F5A6D07F1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762000"/>
            <a:ext cx="8382000" cy="48387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AEROB</a:t>
            </a:r>
            <a:r>
              <a:rPr lang="az-Latn-AZ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</a:t>
            </a:r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 G</a:t>
            </a:r>
            <a:r>
              <a:rPr lang="az-Latn-AZ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</a:t>
            </a:r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MNAST</a:t>
            </a:r>
            <a:r>
              <a:rPr lang="az-Latn-AZ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</a:t>
            </a:r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</a:t>
            </a:r>
            <a:r>
              <a:rPr lang="az-Latn-AZ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ÜZRƏ MİLLİ </a:t>
            </a:r>
            <a:r>
              <a:rPr lang="az-Latn-AZ" sz="6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YARIŞLARIN</a:t>
            </a:r>
            <a:br>
              <a:rPr lang="az-Latn-AZ" sz="6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z-Latn-AZ" sz="6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PROQRAMI </a:t>
            </a:r>
            <a:br>
              <a:rPr lang="az-Latn-AZ" sz="6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z-Latn-AZ" sz="60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  <a:r>
              <a:rPr lang="en-US" sz="60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60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0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az-Latn-AZ" sz="60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SƏVİYYƏSİ</a:t>
            </a:r>
            <a:r>
              <a:rPr lang="en-US" sz="60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6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6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95400"/>
            <a:ext cx="8229600" cy="1600200"/>
          </a:xfrm>
        </p:spPr>
        <p:txBody>
          <a:bodyPr>
            <a:noAutofit/>
          </a:bodyPr>
          <a:lstStyle/>
          <a:p>
            <a:pPr algn="ctr"/>
            <a:r>
              <a:rPr lang="az-Latn-AZ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Yarış meydançası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7x7</a:t>
            </a:r>
            <a:r>
              <a:rPr lang="az-Latn-AZ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fərdi çıxışlar - qadınlar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az-Latn-AZ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fərdi çıxışlar – kişilər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az-Latn-AZ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qarışıq cütlük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az-Latn-AZ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üçlük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10x10 </a:t>
            </a:r>
            <a:r>
              <a:rPr lang="en-US" sz="3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az-Latn-AZ" sz="3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qrup(4-5 gimnast)</a:t>
            </a:r>
            <a:r>
              <a:rPr lang="en-US" sz="3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az-Latn-AZ" sz="3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Aerodans</a:t>
            </a:r>
            <a:r>
              <a:rPr lang="en-US" sz="3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4343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İstisnalar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z-Latn-AZ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 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əl üzərində dayaq vəziyyətində qolları büküb-açmaq olmaz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z-Latn-AZ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 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əl üzərində dayaq vəziyyəti olmaz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z-Latn-AZ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 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əllə enmə olmaz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usiqinin müddəti -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az-Latn-AZ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dəq.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15 </a:t>
            </a:r>
            <a:r>
              <a:rPr lang="az-Latn-AZ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san.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[+</a:t>
            </a:r>
            <a:r>
              <a:rPr lang="az-Latn-AZ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-5 s</a:t>
            </a:r>
            <a:r>
              <a:rPr lang="az-Latn-AZ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</a:p>
          <a:p>
            <a:pPr algn="ctr"/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Çətin elementlərin maksimum sayı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  <a:p>
            <a:pPr algn="ctr"/>
            <a:r>
              <a:rPr lang="az-Latn-AZ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Aerodansda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çətin element yoxdur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z-Latn-A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Qaldırmalar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  <a:p>
            <a:pPr algn="ctr"/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Xalça üzərində icra olunan elementlərin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ma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ksimum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sayı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- 4</a:t>
            </a:r>
          </a:p>
          <a:p>
            <a:pPr algn="ctr"/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ks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imum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az-Latn-AZ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akrobatika elementi </a:t>
            </a:r>
          </a:p>
          <a:p>
            <a:pPr algn="ctr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Ma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ksimum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ş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paqata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enmə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elementi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>
            <a:normAutofit/>
          </a:bodyPr>
          <a:lstStyle/>
          <a:p>
            <a:pPr algn="ctr"/>
            <a:r>
              <a:rPr lang="az-Latn-AZ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Cərimələr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057400"/>
            <a:ext cx="8686800" cy="4724400"/>
          </a:xfrm>
        </p:spPr>
        <p:txBody>
          <a:bodyPr>
            <a:normAutofit/>
          </a:bodyPr>
          <a:lstStyle/>
          <a:p>
            <a:pPr algn="ctr">
              <a:buFont typeface="Arial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element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dən çox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Məcburi elementləri icra etməmə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Hərəkətlər qrupunu icra etməmə</a:t>
            </a:r>
          </a:p>
          <a:p>
            <a:pPr algn="ctr">
              <a:buFont typeface="Arial" pitchFamily="34" charset="0"/>
              <a:buChar char="•"/>
            </a:pP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Dəyəri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0.5</a:t>
            </a:r>
            <a:r>
              <a:rPr lang="az-Latn-AZ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xaldan çox olan elementlər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Elementlərin təkrarı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az-Latn-AZ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dən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çox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 ş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paqata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enmə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elementi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Əllər üzərində dayaq vəziyyətində qolların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bükül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üb-açılması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az-Latn-AZ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əl üzərində dayaq vəziyyətində qolların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bükül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üb-açılmasına enmə elementləri</a:t>
            </a:r>
          </a:p>
          <a:p>
            <a:pPr algn="ctr">
              <a:buFont typeface="Arial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-dən çox ak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robati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ka elementi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Kombinasiya olmaz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676400"/>
          </a:xfrm>
        </p:spPr>
        <p:txBody>
          <a:bodyPr>
            <a:normAutofit fontScale="90000"/>
          </a:bodyPr>
          <a:lstStyle/>
          <a:p>
            <a:pPr algn="ctr">
              <a:spcBef>
                <a:spcPts val="0"/>
              </a:spcBef>
              <a:defRPr/>
            </a:pP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az-Latn-AZ" sz="3600" dirty="0">
                <a:latin typeface="Arial" panose="020B0604020202020204" pitchFamily="34" charset="0"/>
                <a:cs typeface="Arial" panose="020B0604020202020204" pitchFamily="34" charset="0"/>
              </a:rPr>
              <a:t>Yeniyetmələr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z-Latn-AZ" sz="3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200</a:t>
            </a:r>
            <a:r>
              <a:rPr lang="az-Latn-AZ" sz="36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-200</a:t>
            </a:r>
            <a:r>
              <a:rPr lang="az-Latn-AZ" sz="3600" dirty="0">
                <a:latin typeface="Arial" panose="020B0604020202020204" pitchFamily="34" charset="0"/>
                <a:cs typeface="Arial" panose="020B0604020202020204" pitchFamily="34" charset="0"/>
              </a:rPr>
              <a:t>6)</a:t>
            </a:r>
            <a:r>
              <a:rPr lang="en-US" sz="8000" dirty="0"/>
              <a:t/>
            </a:r>
            <a:br>
              <a:rPr lang="en-US" sz="80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133600"/>
            <a:ext cx="8534400" cy="4800600"/>
          </a:xfrm>
        </p:spPr>
        <p:txBody>
          <a:bodyPr>
            <a:normAutofit fontScale="47500" lnSpcReduction="20000"/>
          </a:bodyPr>
          <a:lstStyle/>
          <a:p>
            <a:r>
              <a:rPr lang="az-Latn-AZ" sz="4200" dirty="0">
                <a:latin typeface="Arial" panose="020B0604020202020204" pitchFamily="34" charset="0"/>
                <a:cs typeface="Arial" panose="020B0604020202020204" pitchFamily="34" charset="0"/>
              </a:rPr>
              <a:t>Kateqoriyalar</a:t>
            </a:r>
          </a:p>
          <a:p>
            <a:pPr marL="266700" indent="0">
              <a:buNone/>
            </a:pPr>
            <a:r>
              <a:rPr lang="az-Latn-AZ" sz="4200" dirty="0">
                <a:latin typeface="Arial" panose="020B0604020202020204" pitchFamily="34" charset="0"/>
                <a:cs typeface="Arial" panose="020B0604020202020204" pitchFamily="34" charset="0"/>
              </a:rPr>
              <a:t>Fərdi çıxışlar - qadınlar</a:t>
            </a:r>
          </a:p>
          <a:p>
            <a:pPr marL="266700" indent="0">
              <a:buNone/>
            </a:pPr>
            <a:r>
              <a:rPr lang="az-Latn-AZ" sz="4200" dirty="0">
                <a:latin typeface="Arial" panose="020B0604020202020204" pitchFamily="34" charset="0"/>
                <a:cs typeface="Arial" panose="020B0604020202020204" pitchFamily="34" charset="0"/>
              </a:rPr>
              <a:t>Fərdi çıxışlar - kişilər</a:t>
            </a:r>
          </a:p>
          <a:p>
            <a:pPr marL="266700" indent="0">
              <a:buNone/>
            </a:pPr>
            <a:r>
              <a:rPr lang="az-Latn-AZ" sz="4200" dirty="0">
                <a:latin typeface="Arial" panose="020B0604020202020204" pitchFamily="34" charset="0"/>
                <a:cs typeface="Arial" panose="020B0604020202020204" pitchFamily="34" charset="0"/>
              </a:rPr>
              <a:t>Qarışıq cütlük</a:t>
            </a:r>
          </a:p>
          <a:p>
            <a:pPr marL="266700" indent="0">
              <a:buNone/>
            </a:pPr>
            <a:r>
              <a:rPr lang="az-Latn-AZ" sz="4200" dirty="0">
                <a:latin typeface="Arial" panose="020B0604020202020204" pitchFamily="34" charset="0"/>
                <a:cs typeface="Arial" panose="020B0604020202020204" pitchFamily="34" charset="0"/>
              </a:rPr>
              <a:t>Üçlük </a:t>
            </a:r>
          </a:p>
          <a:p>
            <a:pPr marL="266700" indent="0">
              <a:buNone/>
            </a:pPr>
            <a:r>
              <a:rPr lang="az-Latn-AZ" sz="4200" dirty="0">
                <a:latin typeface="Arial" panose="020B0604020202020204" pitchFamily="34" charset="0"/>
                <a:cs typeface="Arial" panose="020B0604020202020204" pitchFamily="34" charset="0"/>
              </a:rPr>
              <a:t>Qrup </a:t>
            </a:r>
            <a:endParaRPr lang="az-Latn-AZ" sz="4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indent="0">
              <a:buNone/>
            </a:pPr>
            <a:r>
              <a:rPr lang="az-Latn-AZ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Aerodans</a:t>
            </a:r>
            <a:endParaRPr lang="en-US" sz="4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z-Latn-AZ" sz="4200" dirty="0">
                <a:latin typeface="Arial" panose="020B0604020202020204" pitchFamily="34" charset="0"/>
                <a:cs typeface="Arial" panose="020B0604020202020204" pitchFamily="34" charset="0"/>
              </a:rPr>
              <a:t>Elementlərin qəbul edilmiş dəyər</a:t>
            </a:r>
            <a:r>
              <a:rPr lang="en-US" sz="4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az-Latn-AZ" sz="4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4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0.1-0.6</a:t>
            </a:r>
            <a:r>
              <a:rPr lang="az-Latn-AZ" sz="4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az-Latn-AZ" sz="4200" dirty="0">
                <a:latin typeface="Arial" panose="020B0604020202020204" pitchFamily="34" charset="0"/>
                <a:cs typeface="Arial" panose="020B0604020202020204" pitchFamily="34" charset="0"/>
              </a:rPr>
              <a:t>və ya seçimə görə dəyəri </a:t>
            </a:r>
            <a:r>
              <a:rPr lang="en-US" sz="4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0.7</a:t>
            </a:r>
            <a:r>
              <a:rPr lang="az-Latn-AZ" sz="4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4200" dirty="0">
                <a:latin typeface="Arial" panose="020B0604020202020204" pitchFamily="34" charset="0"/>
                <a:cs typeface="Arial" panose="020B0604020202020204" pitchFamily="34" charset="0"/>
              </a:rPr>
              <a:t>xal olan bir element</a:t>
            </a:r>
            <a:r>
              <a:rPr lang="en-US" sz="42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  <a:p>
            <a:r>
              <a:rPr lang="az-Latn-AZ" sz="4200" dirty="0">
                <a:latin typeface="Arial" panose="020B0604020202020204" pitchFamily="34" charset="0"/>
                <a:cs typeface="Arial" panose="020B0604020202020204" pitchFamily="34" charset="0"/>
              </a:rPr>
              <a:t>Məcburi elementlərin sayı </a:t>
            </a:r>
            <a:r>
              <a:rPr lang="en-US" sz="42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az-Latn-AZ" sz="4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az-Latn-AZ" sz="4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az-Latn-AZ" sz="4200" dirty="0">
                <a:latin typeface="Arial" panose="020B0604020202020204" pitchFamily="34" charset="0"/>
                <a:cs typeface="Arial" panose="020B0604020202020204" pitchFamily="34" charset="0"/>
              </a:rPr>
              <a:t>hər qrupdan </a:t>
            </a:r>
            <a:r>
              <a:rPr lang="en-US" sz="4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42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  <a:p>
            <a:r>
              <a:rPr lang="az-Latn-AZ" sz="4200" dirty="0">
                <a:latin typeface="Arial" panose="020B0604020202020204" pitchFamily="34" charset="0"/>
                <a:cs typeface="Arial" panose="020B0604020202020204" pitchFamily="34" charset="0"/>
              </a:rPr>
              <a:t>Qrup </a:t>
            </a:r>
            <a:r>
              <a:rPr lang="en-US" sz="4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az-Latn-AZ" sz="4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4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dirty="0" err="1">
                <a:latin typeface="Arial" panose="020B0604020202020204" pitchFamily="34" charset="0"/>
                <a:cs typeface="Arial" panose="020B0604020202020204" pitchFamily="34" charset="0"/>
              </a:rPr>
              <a:t>heli</a:t>
            </a:r>
            <a:r>
              <a:rPr lang="az-Latn-AZ" sz="4200" dirty="0">
                <a:latin typeface="Arial" panose="020B0604020202020204" pitchFamily="34" charset="0"/>
                <a:cs typeface="Arial" panose="020B0604020202020204" pitchFamily="34" charset="0"/>
              </a:rPr>
              <a:t>kopter vəziyyətindən əllər üzərində dayaq vəziyyətində qolların b</a:t>
            </a:r>
            <a:r>
              <a:rPr lang="en-US" sz="4200" dirty="0" err="1">
                <a:latin typeface="Arial" panose="020B0604020202020204" pitchFamily="34" charset="0"/>
                <a:cs typeface="Arial" panose="020B0604020202020204" pitchFamily="34" charset="0"/>
              </a:rPr>
              <a:t>ükül</a:t>
            </a:r>
            <a:r>
              <a:rPr lang="az-Latn-AZ" sz="4200" dirty="0">
                <a:latin typeface="Arial" panose="020B0604020202020204" pitchFamily="34" charset="0"/>
                <a:cs typeface="Arial" panose="020B0604020202020204" pitchFamily="34" charset="0"/>
              </a:rPr>
              <a:t>üb-açılmasına keçmə </a:t>
            </a:r>
            <a:r>
              <a:rPr lang="en-US" sz="42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4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0.4 </a:t>
            </a:r>
            <a:r>
              <a:rPr lang="az-Latn-AZ" sz="4200" dirty="0">
                <a:latin typeface="Arial" panose="020B0604020202020204" pitchFamily="34" charset="0"/>
                <a:cs typeface="Arial" panose="020B0604020202020204" pitchFamily="34" charset="0"/>
              </a:rPr>
              <a:t>xal</a:t>
            </a:r>
            <a:endParaRPr lang="en-US" sz="4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z-Latn-AZ" sz="4200" dirty="0">
                <a:latin typeface="Arial" panose="020B0604020202020204" pitchFamily="34" charset="0"/>
                <a:cs typeface="Arial" panose="020B0604020202020204" pitchFamily="34" charset="0"/>
              </a:rPr>
              <a:t>Qrup </a:t>
            </a:r>
            <a:r>
              <a:rPr lang="en-US" sz="4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az-Latn-AZ" sz="4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4200" dirty="0">
                <a:latin typeface="Arial" panose="020B0604020202020204" pitchFamily="34" charset="0"/>
                <a:cs typeface="Arial" panose="020B0604020202020204" pitchFamily="34" charset="0"/>
              </a:rPr>
              <a:t> Əllər üzərində dayaq vəziyyətində ayaqların geniş açaraq </a:t>
            </a:r>
            <a:r>
              <a:rPr lang="en-US" sz="4200" dirty="0">
                <a:latin typeface="Arial" panose="020B0604020202020204" pitchFamily="34" charset="0"/>
                <a:cs typeface="Arial" panose="020B0604020202020204" pitchFamily="34" charset="0"/>
              </a:rPr>
              <a:t>ma</a:t>
            </a:r>
            <a:r>
              <a:rPr lang="az-Latn-AZ" sz="4200" dirty="0">
                <a:latin typeface="Arial" panose="020B0604020202020204" pitchFamily="34" charset="0"/>
                <a:cs typeface="Arial" panose="020B0604020202020204" pitchFamily="34" charset="0"/>
              </a:rPr>
              <a:t>ksimum</a:t>
            </a:r>
            <a:r>
              <a:rPr lang="en-US" sz="4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4200" dirty="0">
                <a:latin typeface="Arial" panose="020B0604020202020204" pitchFamily="34" charset="0"/>
                <a:cs typeface="Arial" panose="020B0604020202020204" pitchFamily="34" charset="0"/>
              </a:rPr>
              <a:t>360° dönmə </a:t>
            </a:r>
            <a:r>
              <a:rPr lang="en-US" sz="42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4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0.4</a:t>
            </a:r>
            <a:r>
              <a:rPr lang="az-Latn-AZ" sz="4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4200" dirty="0">
                <a:latin typeface="Arial" panose="020B0604020202020204" pitchFamily="34" charset="0"/>
                <a:cs typeface="Arial" panose="020B0604020202020204" pitchFamily="34" charset="0"/>
              </a:rPr>
              <a:t>xal</a:t>
            </a:r>
            <a:endParaRPr lang="en-US" sz="4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z-Latn-AZ" sz="4200" dirty="0">
                <a:latin typeface="Arial" panose="020B0604020202020204" pitchFamily="34" charset="0"/>
                <a:cs typeface="Arial" panose="020B0604020202020204" pitchFamily="34" charset="0"/>
              </a:rPr>
              <a:t>Qrup </a:t>
            </a:r>
            <a:r>
              <a:rPr lang="en-US" sz="4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az-Latn-AZ" sz="4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42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az-Latn-AZ" sz="4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4200" dirty="0">
                <a:latin typeface="Arial" panose="020B0604020202020204" pitchFamily="34" charset="0"/>
                <a:cs typeface="Arial" panose="020B0604020202020204" pitchFamily="34" charset="0"/>
              </a:rPr>
              <a:t>360° dönmə ilə qruplaşmış vəziyyətdə tullanma </a:t>
            </a:r>
            <a:r>
              <a:rPr lang="en-US" sz="42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4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0.4 </a:t>
            </a:r>
            <a:r>
              <a:rPr lang="az-Latn-AZ" sz="4200" dirty="0">
                <a:latin typeface="Arial" panose="020B0604020202020204" pitchFamily="34" charset="0"/>
                <a:cs typeface="Arial" panose="020B0604020202020204" pitchFamily="34" charset="0"/>
              </a:rPr>
              <a:t>xal</a:t>
            </a:r>
            <a:endParaRPr lang="en-US" sz="4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z-Latn-AZ" sz="4200" dirty="0">
                <a:latin typeface="Arial" panose="020B0604020202020204" pitchFamily="34" charset="0"/>
                <a:cs typeface="Arial" panose="020B0604020202020204" pitchFamily="34" charset="0"/>
              </a:rPr>
              <a:t>Qrup </a:t>
            </a:r>
            <a:r>
              <a:rPr lang="en-US" sz="4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az-Latn-AZ" sz="4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4200" dirty="0">
                <a:latin typeface="Arial" panose="020B0604020202020204" pitchFamily="34" charset="0"/>
                <a:cs typeface="Arial" panose="020B0604020202020204" pitchFamily="34" charset="0"/>
              </a:rPr>
              <a:t>- 360° dönmə ilə şaquli vəziyyətdə şpaqat </a:t>
            </a:r>
            <a:r>
              <a:rPr lang="en-US" sz="42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4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0.3 </a:t>
            </a:r>
            <a:r>
              <a:rPr lang="az-Latn-AZ" sz="4200" dirty="0">
                <a:latin typeface="Arial" panose="020B0604020202020204" pitchFamily="34" charset="0"/>
                <a:cs typeface="Arial" panose="020B0604020202020204" pitchFamily="34" charset="0"/>
              </a:rPr>
              <a:t>xal</a:t>
            </a:r>
            <a:endParaRPr lang="en-US" sz="4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81912"/>
          </a:xfrm>
        </p:spPr>
        <p:txBody>
          <a:bodyPr>
            <a:normAutofit/>
          </a:bodyPr>
          <a:lstStyle/>
          <a:p>
            <a:pPr marL="266700" algn="ctr"/>
            <a:r>
              <a:rPr lang="az-Latn-AZ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Yarış meydançası 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7x7-</a:t>
            </a:r>
            <a:r>
              <a:rPr lang="az-Latn-AZ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fərdi çıxışlar- qadınlar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az-Latn-AZ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fərdi çıxışlar- kişilər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10x10</a:t>
            </a:r>
            <a:r>
              <a:rPr lang="az-Latn-AZ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qarışıq cütlük, üçlük, qrup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az-Latn-AZ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Aerodans</a:t>
            </a: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362200"/>
            <a:ext cx="8534400" cy="464820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az-Latn-AZ" sz="4000" dirty="0">
                <a:latin typeface="Arial" panose="020B0604020202020204" pitchFamily="34" charset="0"/>
                <a:cs typeface="Arial" panose="020B0604020202020204" pitchFamily="34" charset="0"/>
              </a:rPr>
              <a:t>İstisnalar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z-Latn-AZ" sz="2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 </a:t>
            </a:r>
            <a:r>
              <a:rPr lang="az-Latn-AZ" sz="2900" dirty="0">
                <a:latin typeface="Arial" panose="020B0604020202020204" pitchFamily="34" charset="0"/>
                <a:cs typeface="Arial" panose="020B0604020202020204" pitchFamily="34" charset="0"/>
              </a:rPr>
              <a:t>əl üzərində dayaq vəziyyətində qolları büküb-açmaq olmaz</a:t>
            </a:r>
            <a:endParaRPr lang="en-US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z-Latn-AZ" sz="2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 </a:t>
            </a:r>
            <a:r>
              <a:rPr lang="az-Latn-AZ" sz="2900" dirty="0">
                <a:latin typeface="Arial" panose="020B0604020202020204" pitchFamily="34" charset="0"/>
                <a:cs typeface="Arial" panose="020B0604020202020204" pitchFamily="34" charset="0"/>
              </a:rPr>
              <a:t>əl üzərində dayaq vəziyyəti olmaz</a:t>
            </a:r>
            <a:endParaRPr lang="en-US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z-Latn-AZ" sz="2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 </a:t>
            </a:r>
            <a:r>
              <a:rPr lang="az-Latn-AZ" sz="2900" dirty="0">
                <a:latin typeface="Arial" panose="020B0604020202020204" pitchFamily="34" charset="0"/>
                <a:cs typeface="Arial" panose="020B0604020202020204" pitchFamily="34" charset="0"/>
              </a:rPr>
              <a:t>əllə enmə olmaz</a:t>
            </a:r>
            <a:endParaRPr lang="en-US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z-Latn-AZ" sz="2900" dirty="0">
                <a:latin typeface="Arial" panose="020B0604020202020204" pitchFamily="34" charset="0"/>
                <a:cs typeface="Arial" panose="020B0604020202020204" pitchFamily="34" charset="0"/>
              </a:rPr>
              <a:t>Musiqinin müddəti 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az-Latn-AZ" sz="2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dəq</a:t>
            </a:r>
            <a:r>
              <a:rPr lang="en-US" sz="2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15 s</a:t>
            </a:r>
            <a:r>
              <a:rPr lang="az-Latn-AZ" sz="2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en-US" sz="2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[+</a:t>
            </a:r>
            <a:r>
              <a:rPr lang="az-Latn-AZ" sz="2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-5 s</a:t>
            </a:r>
            <a:r>
              <a:rPr lang="az-Latn-AZ" sz="2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en-US" sz="2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</a:p>
          <a:p>
            <a:pPr algn="ctr"/>
            <a:r>
              <a:rPr lang="az-Latn-AZ" sz="2900" dirty="0">
                <a:latin typeface="Arial" panose="020B0604020202020204" pitchFamily="34" charset="0"/>
                <a:cs typeface="Arial" panose="020B0604020202020204" pitchFamily="34" charset="0"/>
              </a:rPr>
              <a:t>Çətin elementlərin maksimum sayı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  <a:p>
            <a:pPr algn="ctr"/>
            <a:r>
              <a:rPr lang="az-Latn-AZ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Aerodansda</a:t>
            </a:r>
            <a:r>
              <a:rPr lang="en-US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çətin element yoxdur</a:t>
            </a:r>
            <a:endParaRPr lang="en-US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z-Latn-AZ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Qaldırmalar  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az-Latn-AZ" sz="2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az-Latn-AZ" sz="2900" dirty="0">
                <a:latin typeface="Arial" panose="020B0604020202020204" pitchFamily="34" charset="0"/>
                <a:cs typeface="Arial" panose="020B0604020202020204" pitchFamily="34" charset="0"/>
              </a:rPr>
              <a:t>seçimə görə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  <a:p>
            <a:pPr algn="ctr"/>
            <a:r>
              <a:rPr lang="az-Latn-AZ" sz="2900" dirty="0">
                <a:latin typeface="Arial" panose="020B0604020202020204" pitchFamily="34" charset="0"/>
                <a:cs typeface="Arial" panose="020B0604020202020204" pitchFamily="34" charset="0"/>
              </a:rPr>
              <a:t>Xalça üzərində icra olunan elementlərin 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ma</a:t>
            </a:r>
            <a:r>
              <a:rPr lang="az-Latn-AZ" sz="2900" dirty="0">
                <a:latin typeface="Arial" panose="020B0604020202020204" pitchFamily="34" charset="0"/>
                <a:cs typeface="Arial" panose="020B0604020202020204" pitchFamily="34" charset="0"/>
              </a:rPr>
              <a:t>ksimum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2900" dirty="0">
                <a:latin typeface="Arial" panose="020B0604020202020204" pitchFamily="34" charset="0"/>
                <a:cs typeface="Arial" panose="020B0604020202020204" pitchFamily="34" charset="0"/>
              </a:rPr>
              <a:t>sayı - </a:t>
            </a:r>
            <a:r>
              <a:rPr lang="en-US" sz="2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</a:t>
            </a:r>
          </a:p>
          <a:p>
            <a:pPr algn="ctr"/>
            <a:r>
              <a:rPr lang="az-Latn-AZ" sz="2900" dirty="0">
                <a:latin typeface="Arial" panose="020B0604020202020204" pitchFamily="34" charset="0"/>
                <a:cs typeface="Arial" panose="020B0604020202020204" pitchFamily="34" charset="0"/>
              </a:rPr>
              <a:t>Ə</a:t>
            </a:r>
            <a:r>
              <a:rPr lang="en-US" sz="2900" dirty="0" err="1">
                <a:latin typeface="Arial" panose="020B0604020202020204" pitchFamily="34" charset="0"/>
                <a:cs typeface="Arial" panose="020B0604020202020204" pitchFamily="34" charset="0"/>
              </a:rPr>
              <a:t>llər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latin typeface="Arial" panose="020B0604020202020204" pitchFamily="34" charset="0"/>
                <a:cs typeface="Arial" panose="020B0604020202020204" pitchFamily="34" charset="0"/>
              </a:rPr>
              <a:t>üzərində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latin typeface="Arial" panose="020B0604020202020204" pitchFamily="34" charset="0"/>
                <a:cs typeface="Arial" panose="020B0604020202020204" pitchFamily="34" charset="0"/>
              </a:rPr>
              <a:t>dayaq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latin typeface="Arial" panose="020B0604020202020204" pitchFamily="34" charset="0"/>
                <a:cs typeface="Arial" panose="020B0604020202020204" pitchFamily="34" charset="0"/>
              </a:rPr>
              <a:t>vəziyyətində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latin typeface="Arial" panose="020B0604020202020204" pitchFamily="34" charset="0"/>
                <a:cs typeface="Arial" panose="020B0604020202020204" pitchFamily="34" charset="0"/>
              </a:rPr>
              <a:t>qolların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latin typeface="Arial" panose="020B0604020202020204" pitchFamily="34" charset="0"/>
                <a:cs typeface="Arial" panose="020B0604020202020204" pitchFamily="34" charset="0"/>
              </a:rPr>
              <a:t>bükül</a:t>
            </a:r>
            <a:r>
              <a:rPr lang="az-Latn-AZ" sz="2900" dirty="0">
                <a:latin typeface="Arial" panose="020B0604020202020204" pitchFamily="34" charset="0"/>
                <a:cs typeface="Arial" panose="020B0604020202020204" pitchFamily="34" charset="0"/>
              </a:rPr>
              <a:t>üb-</a:t>
            </a:r>
            <a:r>
              <a:rPr lang="en-US" sz="2900" dirty="0" err="1">
                <a:latin typeface="Arial" panose="020B0604020202020204" pitchFamily="34" charset="0"/>
                <a:cs typeface="Arial" panose="020B0604020202020204" pitchFamily="34" charset="0"/>
              </a:rPr>
              <a:t>açıl</a:t>
            </a:r>
            <a:r>
              <a:rPr lang="az-Latn-AZ" sz="2900" dirty="0">
                <a:latin typeface="Arial" panose="020B0604020202020204" pitchFamily="34" charset="0"/>
                <a:cs typeface="Arial" panose="020B0604020202020204" pitchFamily="34" charset="0"/>
              </a:rPr>
              <a:t>ması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2900" dirty="0">
                <a:latin typeface="Arial" panose="020B0604020202020204" pitchFamily="34" charset="0"/>
                <a:cs typeface="Arial" panose="020B0604020202020204" pitchFamily="34" charset="0"/>
              </a:rPr>
              <a:t>vəziyyətinə enmə </a:t>
            </a:r>
            <a:r>
              <a:rPr lang="en-US" sz="2900" dirty="0" err="1">
                <a:latin typeface="Arial" panose="020B0604020202020204" pitchFamily="34" charset="0"/>
                <a:cs typeface="Arial" panose="020B0604020202020204" pitchFamily="34" charset="0"/>
              </a:rPr>
              <a:t>elementi</a:t>
            </a:r>
            <a:r>
              <a:rPr lang="az-Latn-AZ" sz="2900" dirty="0">
                <a:latin typeface="Arial" panose="020B0604020202020204" pitchFamily="34" charset="0"/>
                <a:cs typeface="Arial" panose="020B0604020202020204" pitchFamily="34" charset="0"/>
              </a:rPr>
              <a:t>nin maksimum sayı </a:t>
            </a:r>
            <a:r>
              <a:rPr lang="az-Latn-AZ" sz="2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  <a:endParaRPr lang="az-Latn-AZ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z-Latn-AZ" sz="2900" dirty="0">
                <a:latin typeface="Arial" panose="020B0604020202020204" pitchFamily="34" charset="0"/>
                <a:cs typeface="Arial" panose="020B0604020202020204" pitchFamily="34" charset="0"/>
              </a:rPr>
              <a:t>Şpaqatla enmə elementinin maksimum sayı </a:t>
            </a:r>
            <a:r>
              <a:rPr lang="en-US" sz="2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</a:p>
          <a:p>
            <a:pPr algn="ctr"/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Ma</a:t>
            </a:r>
            <a:r>
              <a:rPr lang="az-Latn-AZ" sz="2900" dirty="0">
                <a:latin typeface="Arial" panose="020B0604020202020204" pitchFamily="34" charset="0"/>
                <a:cs typeface="Arial" panose="020B0604020202020204" pitchFamily="34" charset="0"/>
              </a:rPr>
              <a:t>ks</a:t>
            </a:r>
            <a:r>
              <a:rPr lang="en-US" sz="2900" dirty="0" err="1">
                <a:latin typeface="Arial" panose="020B0604020202020204" pitchFamily="34" charset="0"/>
                <a:cs typeface="Arial" panose="020B0604020202020204" pitchFamily="34" charset="0"/>
              </a:rPr>
              <a:t>imum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2900" dirty="0">
                <a:latin typeface="Arial" panose="020B0604020202020204" pitchFamily="34" charset="0"/>
                <a:cs typeface="Arial" panose="020B0604020202020204" pitchFamily="34" charset="0"/>
              </a:rPr>
              <a:t>akrobatika elementi</a:t>
            </a:r>
            <a:endParaRPr lang="en-US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2900" dirty="0">
                <a:latin typeface="Arial" panose="020B0604020202020204" pitchFamily="34" charset="0"/>
                <a:cs typeface="Arial" panose="020B0604020202020204" pitchFamily="34" charset="0"/>
              </a:rPr>
              <a:t>çətin elementin maksimum </a:t>
            </a:r>
            <a:r>
              <a:rPr lang="en-US" sz="2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az-Latn-AZ" sz="2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2900" dirty="0">
                <a:latin typeface="Arial" panose="020B0604020202020204" pitchFamily="34" charset="0"/>
                <a:cs typeface="Arial" panose="020B0604020202020204" pitchFamily="34" charset="0"/>
              </a:rPr>
              <a:t>kombinasiyası </a:t>
            </a:r>
            <a:endParaRPr lang="en-US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48512"/>
          </a:xfrm>
        </p:spPr>
        <p:txBody>
          <a:bodyPr>
            <a:noAutofit/>
          </a:bodyPr>
          <a:lstStyle/>
          <a:p>
            <a:pPr algn="ctr"/>
            <a:r>
              <a:rPr lang="az-Latn-AZ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Cərimələr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7251"/>
            <a:ext cx="8229600" cy="4922520"/>
          </a:xfrm>
        </p:spPr>
        <p:txBody>
          <a:bodyPr>
            <a:normAutofit/>
          </a:bodyPr>
          <a:lstStyle/>
          <a:p>
            <a:pPr algn="ctr"/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Məcburi elementləri icra etməmə</a:t>
            </a:r>
          </a:p>
          <a:p>
            <a:pPr algn="ctr"/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Hərəkətlər qrupunu icra etməmə</a:t>
            </a:r>
          </a:p>
          <a:p>
            <a:pPr algn="ctr"/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Dəyəri </a:t>
            </a:r>
            <a:r>
              <a:rPr lang="az-Latn-AZ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0.7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 xaldan çox olan elementlər</a:t>
            </a:r>
          </a:p>
          <a:p>
            <a:pPr algn="ctr"/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Elementlərin təkrarı</a:t>
            </a:r>
          </a:p>
          <a:p>
            <a:pPr algn="ctr"/>
            <a:r>
              <a:rPr lang="az-Latn-AZ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dən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çox şpaqata enmə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element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z-Latn-AZ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dən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çox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 ə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llər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üzərində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dayaq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vəziyyətində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qolların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bükül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üb-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açıl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masına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enmə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elementi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z-Latn-AZ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 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əl üzərində dayaq vəziyyətində</a:t>
            </a:r>
            <a:r>
              <a:rPr lang="az-Latn-AZ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qolların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bükül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üb-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açıl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ması ilə enmə e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lement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ləri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element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dən çox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-dən çox qaldırma elementi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az-Latn-AZ" sz="2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dən çox ak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robati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ka elementi</a:t>
            </a:r>
          </a:p>
          <a:p>
            <a:pPr algn="ctr"/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Elementlərin </a:t>
            </a:r>
            <a:r>
              <a:rPr lang="az-Latn-AZ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-dən çox kombinasiyası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 smtClean="0"/>
              <a:t>Azərbaycan Çempionatı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z-Latn-AZ" dirty="0" smtClean="0"/>
              <a:t>Böyüklər (200o-ci il və daha böyük)</a:t>
            </a:r>
          </a:p>
          <a:p>
            <a:r>
              <a:rPr lang="az-Latn-AZ" dirty="0" smtClean="0"/>
              <a:t>Gənclər (2001-2003)</a:t>
            </a:r>
          </a:p>
          <a:p>
            <a:r>
              <a:rPr lang="az-Latn-AZ" dirty="0" smtClean="0"/>
              <a:t>Yeniyetmələr (2004-2006)</a:t>
            </a:r>
          </a:p>
          <a:p>
            <a:r>
              <a:rPr lang="az-Latn-AZ" dirty="0" smtClean="0"/>
              <a:t>Uşaqlar (2007-2009)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87915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 smtClean="0"/>
              <a:t>Bakı Çempionatı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z-Latn-AZ" dirty="0"/>
              <a:t>Böyüklər (200o-ci il və daha böyük)</a:t>
            </a:r>
          </a:p>
          <a:p>
            <a:r>
              <a:rPr lang="az-Latn-AZ" dirty="0"/>
              <a:t>Gənclər (2001-2003)</a:t>
            </a:r>
          </a:p>
          <a:p>
            <a:r>
              <a:rPr lang="az-Latn-AZ" dirty="0"/>
              <a:t>Yeniyetmələr (2004-2006)</a:t>
            </a:r>
          </a:p>
          <a:p>
            <a:r>
              <a:rPr lang="az-Latn-AZ" dirty="0"/>
              <a:t>Uşaqlar (2007-2009)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40799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6458" y="1066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az-Latn-AZ" dirty="0" smtClean="0"/>
              <a:t>Azərbaycan </a:t>
            </a:r>
            <a:r>
              <a:rPr lang="az-Latn-AZ" dirty="0" err="1" smtClean="0"/>
              <a:t>Birinciliyi</a:t>
            </a:r>
            <a:r>
              <a:rPr lang="az-Latn-AZ" dirty="0" smtClean="0"/>
              <a:t/>
            </a:r>
            <a:br>
              <a:rPr lang="az-Latn-AZ" dirty="0" smtClean="0"/>
            </a:br>
            <a:r>
              <a:rPr lang="az-Latn-AZ" dirty="0" smtClean="0"/>
              <a:t>AGF kuboku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2362200"/>
            <a:ext cx="8229600" cy="4389120"/>
          </a:xfrm>
        </p:spPr>
        <p:txBody>
          <a:bodyPr/>
          <a:lstStyle/>
          <a:p>
            <a:r>
              <a:rPr lang="az-Latn-AZ" dirty="0" smtClean="0"/>
              <a:t>Gənclər (2001-2003)</a:t>
            </a:r>
          </a:p>
          <a:p>
            <a:r>
              <a:rPr lang="az-Latn-AZ" dirty="0" smtClean="0"/>
              <a:t>Yeniyetmələr (2004-2006)</a:t>
            </a:r>
          </a:p>
          <a:p>
            <a:r>
              <a:rPr lang="az-Latn-AZ" dirty="0" smtClean="0"/>
              <a:t>Uşaqlar (2007-2009)</a:t>
            </a:r>
          </a:p>
          <a:p>
            <a:r>
              <a:rPr lang="az-Latn-AZ" dirty="0" smtClean="0"/>
              <a:t>Balacalar (2010-2011)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95381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6458" y="1066800"/>
            <a:ext cx="8229600" cy="1371600"/>
          </a:xfrm>
        </p:spPr>
        <p:txBody>
          <a:bodyPr>
            <a:normAutofit fontScale="90000"/>
          </a:bodyPr>
          <a:lstStyle/>
          <a:p>
            <a:r>
              <a:rPr lang="az-Latn-AZ" dirty="0" smtClean="0"/>
              <a:t>Bakı </a:t>
            </a:r>
            <a:r>
              <a:rPr lang="az-Latn-AZ" dirty="0" err="1" smtClean="0"/>
              <a:t>Birinciliyi</a:t>
            </a:r>
            <a:r>
              <a:rPr lang="az-Latn-AZ" dirty="0" smtClean="0"/>
              <a:t/>
            </a:r>
            <a:br>
              <a:rPr lang="az-Latn-AZ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1905000"/>
            <a:ext cx="8229600" cy="4389120"/>
          </a:xfrm>
        </p:spPr>
        <p:txBody>
          <a:bodyPr/>
          <a:lstStyle/>
          <a:p>
            <a:r>
              <a:rPr lang="az-Latn-AZ" dirty="0" smtClean="0"/>
              <a:t>Gənclər (2001-2003)</a:t>
            </a:r>
          </a:p>
          <a:p>
            <a:r>
              <a:rPr lang="az-Latn-AZ" dirty="0" smtClean="0"/>
              <a:t>Yeniyetmələr (2004-2006)</a:t>
            </a:r>
          </a:p>
          <a:p>
            <a:r>
              <a:rPr lang="az-Latn-AZ" dirty="0" smtClean="0"/>
              <a:t>Uşaqlar (2007-2009)</a:t>
            </a:r>
          </a:p>
          <a:p>
            <a:r>
              <a:rPr lang="az-Latn-AZ" dirty="0" smtClean="0"/>
              <a:t>Balacalar (2010-2011)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0669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755845"/>
              </p:ext>
            </p:extLst>
          </p:nvPr>
        </p:nvGraphicFramePr>
        <p:xfrm>
          <a:off x="0" y="-1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5765"/>
                <a:gridCol w="1743635"/>
                <a:gridCol w="2286000"/>
                <a:gridCol w="1579709"/>
                <a:gridCol w="2458891"/>
              </a:tblGrid>
              <a:tr h="888240">
                <a:tc>
                  <a:txBody>
                    <a:bodyPr/>
                    <a:lstStyle/>
                    <a:p>
                      <a:pPr algn="ctr"/>
                      <a:r>
                        <a:rPr lang="az-Latn-AZ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Yaş kateqoriyası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Latn-AZ" sz="105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Çıxış</a:t>
                      </a:r>
                      <a:r>
                        <a:rPr lang="az-Latn-AZ" sz="1050" baseline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proqramı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Latn-AZ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Məcburi elementlər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Latn-AZ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Elementlərin qəbul edilmiş dəyəri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Latn-AZ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Cərimələr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1243536">
                <a:tc>
                  <a:txBody>
                    <a:bodyPr/>
                    <a:lstStyle/>
                    <a:p>
                      <a:pPr algn="ctr"/>
                      <a:r>
                        <a:rPr kumimoji="0" lang="az-Latn-AZ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Yeni başlayanlar</a:t>
                      </a:r>
                    </a:p>
                    <a:p>
                      <a:pPr algn="ctr"/>
                      <a:r>
                        <a:rPr kumimoji="0" lang="az-Latn-AZ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(2012-2013)</a:t>
                      </a:r>
                      <a:endParaRPr kumimoji="0" lang="en-US" sz="9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az-Latn-AZ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Fərdi</a:t>
                      </a:r>
                      <a:r>
                        <a:rPr lang="az-Latn-AZ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çıxışlar - qadınlar</a:t>
                      </a:r>
                    </a:p>
                    <a:p>
                      <a:pPr algn="l"/>
                      <a:r>
                        <a:rPr lang="az-Latn-AZ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Fərdi çıxışlar - kişilər</a:t>
                      </a:r>
                    </a:p>
                    <a:p>
                      <a:pPr algn="l"/>
                      <a:r>
                        <a:rPr lang="az-Latn-AZ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Qarışıq cütlük</a:t>
                      </a:r>
                      <a:endParaRPr lang="az-Latn-AZ" sz="9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az-Latn-AZ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Üçlük</a:t>
                      </a:r>
                    </a:p>
                    <a:p>
                      <a:pPr algn="l"/>
                      <a:r>
                        <a:rPr lang="az-Latn-AZ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Qrup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kumimoji="0" lang="az-Latn-AZ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Qrup </a:t>
                      </a:r>
                      <a:r>
                        <a:rPr kumimoji="0" lang="en-US" sz="900" kern="12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</a:t>
                      </a:r>
                      <a:r>
                        <a:rPr kumimoji="0" lang="az-Latn-AZ" sz="900" kern="12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r>
                        <a:rPr kumimoji="0" lang="az-Latn-AZ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əllər üzərində dayaq vəziyyətində </a:t>
                      </a:r>
                      <a:r>
                        <a:rPr kumimoji="0" lang="en-US" sz="90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qollar</a:t>
                      </a:r>
                      <a:r>
                        <a:rPr kumimoji="0" lang="az-Latn-AZ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ın bükülüb-açılması</a:t>
                      </a:r>
                      <a:endParaRPr kumimoji="0" lang="en-US" sz="9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az-Latn-AZ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Qrup</a:t>
                      </a:r>
                      <a:r>
                        <a:rPr kumimoji="0" lang="en-US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900" kern="12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</a:t>
                      </a:r>
                      <a:r>
                        <a:rPr kumimoji="0" lang="az-Latn-AZ" sz="900" kern="12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</a:t>
                      </a:r>
                      <a:r>
                        <a:rPr lang="az-Latn-AZ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əllər üzərində dayaq vəziyyətində ayaqların geniş açılması</a:t>
                      </a:r>
                      <a:endParaRPr kumimoji="0" lang="en-US" sz="900" kern="1200" baseline="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9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Qrup</a:t>
                      </a:r>
                      <a:r>
                        <a:rPr lang="en-US" sz="9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</a:t>
                      </a:r>
                      <a:r>
                        <a:rPr lang="az-Latn-AZ" sz="9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en-US" sz="9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qrupla</a:t>
                      </a:r>
                      <a:r>
                        <a:rPr lang="az-Latn-AZ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şmış vəziyyətdə tullanma</a:t>
                      </a:r>
                      <a:endParaRPr lang="en-US" sz="9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9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Qrup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r>
                        <a:rPr lang="az-Latn-AZ" sz="9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şpaqatda irəliyə əyilmə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900" kern="12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0.1</a:t>
                      </a:r>
                      <a:r>
                        <a:rPr kumimoji="0" lang="en-US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az-Latn-AZ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xaldan</a:t>
                      </a:r>
                      <a:r>
                        <a:rPr kumimoji="0" lang="en-US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900" kern="12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0.4</a:t>
                      </a:r>
                      <a:r>
                        <a:rPr kumimoji="0" lang="en-US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az-Latn-AZ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xala qədər</a:t>
                      </a:r>
                      <a:endParaRPr kumimoji="0" lang="en-US" sz="9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kumimoji="0" lang="az-Latn-AZ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</a:t>
                      </a:r>
                      <a:r>
                        <a:rPr kumimoji="0" lang="en-US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</a:t>
                      </a:r>
                      <a:r>
                        <a:rPr kumimoji="0" lang="az-Latn-AZ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ksimum </a:t>
                      </a:r>
                      <a:r>
                        <a:rPr kumimoji="0" lang="en-US" sz="900" kern="12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  <a:r>
                        <a:rPr kumimoji="0" lang="en-US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element</a:t>
                      </a:r>
                      <a:endParaRPr kumimoji="0" lang="az-Latn-AZ" sz="9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az-Latn-AZ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və ya </a:t>
                      </a:r>
                      <a:r>
                        <a:rPr lang="az-Latn-AZ" sz="9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seçimə görə dəyəri </a:t>
                      </a:r>
                      <a:r>
                        <a:rPr lang="en-US" sz="9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</a:t>
                      </a:r>
                      <a:r>
                        <a:rPr lang="az-Latn-AZ" sz="9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en-US" sz="9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az-Latn-AZ" sz="9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xal</a:t>
                      </a:r>
                      <a:r>
                        <a:rPr lang="az-Latn-AZ" sz="9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az-Latn-AZ" sz="9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olan bir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element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kumimoji="0" lang="az-Latn-AZ" sz="900" kern="12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 </a:t>
                      </a:r>
                      <a:r>
                        <a:rPr kumimoji="0" lang="az-Latn-AZ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elementdən çox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kumimoji="0" lang="az-Latn-AZ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Məcburi elementləri icra etməmə</a:t>
                      </a:r>
                      <a:endParaRPr kumimoji="0" lang="en-US" sz="9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kumimoji="0" lang="az-Latn-AZ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Hərəkətlər qrupunu icra etməmə</a:t>
                      </a:r>
                      <a:endParaRPr kumimoji="0" lang="en-US" sz="9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kumimoji="0" lang="az-Latn-AZ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Dəyəri </a:t>
                      </a:r>
                      <a:r>
                        <a:rPr kumimoji="0" lang="az-Latn-AZ" sz="900" kern="12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0.5</a:t>
                      </a:r>
                      <a:r>
                        <a:rPr kumimoji="0" lang="az-Latn-AZ" sz="9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xaldan çox olan elementlər</a:t>
                      </a:r>
                      <a:endParaRPr kumimoji="0" lang="en-US" sz="9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kumimoji="0" lang="az-Latn-AZ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Elementlərin təkrarı</a:t>
                      </a:r>
                      <a:endParaRPr kumimoji="0" lang="en-US" sz="9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az-Latn-AZ" sz="9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az-Latn-AZ" sz="9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-dən</a:t>
                      </a:r>
                      <a:r>
                        <a:rPr lang="az-Latn-AZ" sz="9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az-Latn-AZ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çox şpaqata enmə elementi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243536">
                <a:tc>
                  <a:txBody>
                    <a:bodyPr/>
                    <a:lstStyle/>
                    <a:p>
                      <a:pPr algn="ctr"/>
                      <a:r>
                        <a:rPr lang="az-Latn-AZ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Balacalar</a:t>
                      </a:r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az-Latn-AZ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2010-2011</a:t>
                      </a:r>
                      <a:r>
                        <a:rPr lang="az-Latn-AZ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9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az-Latn-AZ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Fərdi</a:t>
                      </a:r>
                      <a:r>
                        <a:rPr lang="az-Latn-AZ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çıxışlar - qadınlar</a:t>
                      </a:r>
                    </a:p>
                    <a:p>
                      <a:pPr algn="l"/>
                      <a:r>
                        <a:rPr lang="az-Latn-AZ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Fərdi çıxışlar - kişilər</a:t>
                      </a:r>
                    </a:p>
                    <a:p>
                      <a:pPr algn="l"/>
                      <a:r>
                        <a:rPr lang="az-Latn-AZ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Qarışıq cütlük</a:t>
                      </a:r>
                      <a:endParaRPr lang="az-Latn-AZ" sz="9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az-Latn-AZ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Üçlük</a:t>
                      </a:r>
                    </a:p>
                    <a:p>
                      <a:pPr algn="l"/>
                      <a:r>
                        <a:rPr lang="az-Latn-AZ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Qrup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kumimoji="0" lang="az-Latn-AZ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Qrup </a:t>
                      </a:r>
                      <a:r>
                        <a:rPr kumimoji="0" lang="en-US" sz="900" kern="12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</a:t>
                      </a:r>
                      <a:r>
                        <a:rPr kumimoji="0" lang="az-Latn-AZ" sz="900" kern="12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r>
                        <a:rPr kumimoji="0" lang="az-Latn-AZ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əllər üzərində dayaq vəziyyətində </a:t>
                      </a:r>
                      <a:r>
                        <a:rPr kumimoji="0" lang="en-US" sz="90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qollar</a:t>
                      </a:r>
                      <a:r>
                        <a:rPr kumimoji="0" lang="az-Latn-AZ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ın bükülüb-açılması</a:t>
                      </a:r>
                      <a:endParaRPr kumimoji="0" lang="en-US" sz="9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az-Latn-AZ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Qrup</a:t>
                      </a:r>
                      <a:r>
                        <a:rPr kumimoji="0" lang="en-US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900" kern="12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</a:t>
                      </a:r>
                      <a:r>
                        <a:rPr kumimoji="0" lang="az-Latn-AZ" sz="900" kern="12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</a:t>
                      </a:r>
                      <a:r>
                        <a:rPr lang="az-Latn-AZ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əllər üzərində dayaq vəziyyətində ayaqların geniş açılması</a:t>
                      </a:r>
                      <a:endParaRPr kumimoji="0" lang="az-Latn-AZ" sz="900" kern="1200" baseline="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9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Qrup</a:t>
                      </a:r>
                      <a:r>
                        <a:rPr lang="en-US" sz="9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 - </a:t>
                      </a:r>
                      <a:r>
                        <a:rPr lang="en-US" sz="9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qrupla</a:t>
                      </a:r>
                      <a:r>
                        <a:rPr lang="az-Latn-AZ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şmış vəziyyətdə tullanma</a:t>
                      </a:r>
                      <a:endParaRPr lang="en-US" sz="9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9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Qrup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r>
                        <a:rPr lang="en-US" sz="9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az-Latn-AZ" sz="9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şpaqatda irəliyə əyilmə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900" kern="12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0.1</a:t>
                      </a:r>
                      <a:r>
                        <a:rPr kumimoji="0" lang="en-US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az-Latn-AZ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xaldan</a:t>
                      </a:r>
                      <a:r>
                        <a:rPr kumimoji="0" lang="en-US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900" kern="12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0.4</a:t>
                      </a:r>
                      <a:r>
                        <a:rPr kumimoji="0" lang="en-US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az-Latn-AZ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xala qədər</a:t>
                      </a:r>
                      <a:endParaRPr kumimoji="0" lang="en-US" sz="9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kumimoji="0" lang="az-Latn-AZ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</a:t>
                      </a:r>
                      <a:r>
                        <a:rPr kumimoji="0" lang="en-US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</a:t>
                      </a:r>
                      <a:r>
                        <a:rPr kumimoji="0" lang="az-Latn-AZ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ksimum </a:t>
                      </a:r>
                      <a:r>
                        <a:rPr kumimoji="0" lang="en-US" sz="900" kern="12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  <a:r>
                        <a:rPr kumimoji="0" lang="en-US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element</a:t>
                      </a:r>
                      <a:endParaRPr kumimoji="0" lang="az-Latn-AZ" sz="9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az-Latn-AZ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və ya </a:t>
                      </a:r>
                      <a:r>
                        <a:rPr lang="az-Latn-AZ" sz="9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seçimə görə dəyəri </a:t>
                      </a:r>
                      <a:r>
                        <a:rPr lang="en-US" sz="9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</a:t>
                      </a:r>
                      <a:r>
                        <a:rPr lang="az-Latn-AZ" sz="9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en-US" sz="9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az-Latn-AZ" sz="9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xal</a:t>
                      </a:r>
                      <a:r>
                        <a:rPr lang="az-Latn-AZ" sz="9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az-Latn-AZ" sz="9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olan bir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element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kumimoji="0" lang="az-Latn-AZ" sz="900" kern="12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 </a:t>
                      </a:r>
                      <a:r>
                        <a:rPr kumimoji="0" lang="az-Latn-AZ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elementdən çox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kumimoji="0" lang="az-Latn-AZ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Məcburi elementləri icra etməmə</a:t>
                      </a:r>
                      <a:endParaRPr kumimoji="0" lang="en-US" sz="9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kumimoji="0" lang="az-Latn-AZ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Hərəkətlər qrupunu icra etməmə</a:t>
                      </a:r>
                      <a:endParaRPr kumimoji="0" lang="en-US" sz="9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kumimoji="0" lang="az-Latn-AZ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Dəyəri </a:t>
                      </a:r>
                      <a:r>
                        <a:rPr kumimoji="0" lang="az-Latn-AZ" sz="900" kern="12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0.5</a:t>
                      </a:r>
                      <a:r>
                        <a:rPr kumimoji="0" lang="az-Latn-AZ" sz="9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xaldan çox olan elementlər</a:t>
                      </a:r>
                      <a:endParaRPr kumimoji="0" lang="en-US" sz="9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kumimoji="0" lang="az-Latn-AZ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Elementlərin təkrarı</a:t>
                      </a:r>
                      <a:endParaRPr kumimoji="0" lang="en-US" sz="9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az-Latn-AZ" sz="9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az-Latn-AZ" sz="9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-dən</a:t>
                      </a:r>
                      <a:r>
                        <a:rPr lang="az-Latn-AZ" sz="9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az-Latn-AZ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çox şpaqata enmə elementi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2435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Latn-AZ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Uşaqlar </a:t>
                      </a:r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az-Latn-AZ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2007-2009</a:t>
                      </a:r>
                      <a:r>
                        <a:rPr lang="az-Latn-AZ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9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az-Latn-AZ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Fərdi</a:t>
                      </a:r>
                      <a:r>
                        <a:rPr lang="az-Latn-AZ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çıxışlar - qadınlar</a:t>
                      </a:r>
                    </a:p>
                    <a:p>
                      <a:pPr algn="l"/>
                      <a:r>
                        <a:rPr lang="az-Latn-AZ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Fərdi çıxışlar - kişilər</a:t>
                      </a:r>
                    </a:p>
                    <a:p>
                      <a:pPr algn="l"/>
                      <a:r>
                        <a:rPr lang="az-Latn-AZ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Qarışıq cütlük</a:t>
                      </a:r>
                      <a:endParaRPr lang="az-Latn-AZ" sz="9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az-Latn-AZ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Üçlük</a:t>
                      </a:r>
                    </a:p>
                    <a:p>
                      <a:pPr algn="l"/>
                      <a:r>
                        <a:rPr lang="az-Latn-AZ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Qrup</a:t>
                      </a:r>
                      <a:endParaRPr lang="en-US" sz="9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az-Latn-AZ" sz="9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Aero</a:t>
                      </a:r>
                      <a:r>
                        <a:rPr lang="az-Latn-AZ" sz="9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dans</a:t>
                      </a:r>
                      <a:endParaRPr lang="en-US" sz="9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az-Latn-AZ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Qrup </a:t>
                      </a:r>
                      <a:r>
                        <a:rPr lang="en-US" sz="9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az-Latn-AZ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əllər üzərində dayaq vəziyyətində </a:t>
                      </a:r>
                      <a:r>
                        <a:rPr lang="en-US" sz="9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qollar</a:t>
                      </a:r>
                      <a:r>
                        <a:rPr lang="az-Latn-AZ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ın bükülüb-açılması</a:t>
                      </a:r>
                      <a:endParaRPr lang="en-US" sz="9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az-Latn-AZ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Qrup </a:t>
                      </a:r>
                      <a:r>
                        <a:rPr lang="en-US" sz="9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 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az-Latn-AZ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əllər üzərində dayaq vəziyyətində ayaqların geniş açılması</a:t>
                      </a:r>
                      <a:endParaRPr lang="en-US" sz="9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9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Qrup</a:t>
                      </a:r>
                      <a:r>
                        <a:rPr lang="en-US" sz="9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 - </a:t>
                      </a:r>
                      <a:r>
                        <a:rPr lang="en-US" sz="9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qrupla</a:t>
                      </a:r>
                      <a:r>
                        <a:rPr lang="az-Latn-AZ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şmış vəziyyətdə tullanma</a:t>
                      </a:r>
                      <a:endParaRPr lang="en-US" sz="9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9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Qrup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r>
                        <a:rPr lang="en-US" sz="9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az-Latn-AZ" sz="9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şpaqatda irəliyə əyilmə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9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</a:t>
                      </a:r>
                      <a:r>
                        <a:rPr lang="en-US" sz="9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az-Latn-AZ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xaldan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az-Latn-AZ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xala qədər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Latn-AZ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maksimum </a:t>
                      </a:r>
                      <a:r>
                        <a:rPr lang="en-US" sz="9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element</a:t>
                      </a:r>
                      <a:endParaRPr lang="en-US" sz="9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az-Latn-AZ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və ya </a:t>
                      </a:r>
                      <a:r>
                        <a:rPr lang="az-Latn-AZ" sz="9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seçimə görə dəyəri </a:t>
                      </a:r>
                      <a:r>
                        <a:rPr lang="en-US" sz="9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</a:t>
                      </a:r>
                      <a:r>
                        <a:rPr lang="az-Latn-AZ" sz="9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en-US" sz="9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az-Latn-AZ" sz="9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xal</a:t>
                      </a:r>
                      <a:r>
                        <a:rPr lang="az-Latn-AZ" sz="9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az-Latn-AZ" sz="9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olan bir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element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kumimoji="0" lang="az-Latn-AZ" sz="900" kern="12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 </a:t>
                      </a:r>
                      <a:r>
                        <a:rPr kumimoji="0" lang="az-Latn-AZ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elementdən  çox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kumimoji="0" lang="az-Latn-AZ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Məcburi elementləri icra etməmə</a:t>
                      </a:r>
                      <a:endParaRPr kumimoji="0" lang="en-US" sz="9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kumimoji="0" lang="az-Latn-AZ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Hərəkətlər qrupunu icra etməmə</a:t>
                      </a:r>
                      <a:endParaRPr kumimoji="0" lang="en-US" sz="9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kumimoji="0" lang="az-Latn-AZ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Dəyəri </a:t>
                      </a:r>
                      <a:r>
                        <a:rPr kumimoji="0" lang="az-Latn-AZ" sz="900" kern="12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0.5</a:t>
                      </a:r>
                      <a:r>
                        <a:rPr kumimoji="0" lang="az-Latn-AZ" sz="9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xaldan çox olan elementlər</a:t>
                      </a:r>
                      <a:endParaRPr kumimoji="0" lang="en-US" sz="9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kumimoji="0" lang="az-Latn-AZ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Elementlərin təkrarı</a:t>
                      </a:r>
                      <a:endParaRPr kumimoji="0" lang="en-US" sz="9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az-Latn-AZ" sz="9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az-Latn-AZ" sz="9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-dən</a:t>
                      </a:r>
                      <a:r>
                        <a:rPr lang="az-Latn-AZ" sz="9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az-Latn-AZ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çox şpaqata enmə elementi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2391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Latn-AZ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Yeniyetmələr</a:t>
                      </a:r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az-Latn-AZ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2004-2006</a:t>
                      </a:r>
                      <a:r>
                        <a:rPr lang="az-Latn-AZ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9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az-Latn-AZ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Fərdi</a:t>
                      </a:r>
                      <a:r>
                        <a:rPr lang="az-Latn-AZ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çıxışlar - qadınlar</a:t>
                      </a:r>
                    </a:p>
                    <a:p>
                      <a:pPr algn="l"/>
                      <a:r>
                        <a:rPr lang="az-Latn-AZ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Fərdi çıxışlar - kişilər</a:t>
                      </a:r>
                    </a:p>
                    <a:p>
                      <a:pPr algn="l"/>
                      <a:r>
                        <a:rPr lang="az-Latn-AZ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Qarışıq cütlük</a:t>
                      </a:r>
                      <a:endParaRPr lang="az-Latn-AZ" sz="9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az-Latn-AZ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Üçlük</a:t>
                      </a:r>
                    </a:p>
                    <a:p>
                      <a:pPr algn="l"/>
                      <a:r>
                        <a:rPr lang="az-Latn-AZ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Qrup</a:t>
                      </a:r>
                      <a:endParaRPr lang="en-US" sz="9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Latn-AZ" sz="9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Aero</a:t>
                      </a:r>
                      <a:r>
                        <a:rPr lang="az-Latn-AZ" sz="9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dans</a:t>
                      </a:r>
                      <a:endParaRPr lang="en-US" sz="9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az-Latn-AZ" sz="900" dirty="0" smtClean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Latn-AZ" sz="8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səviyyəsi yarışlarında iştirak edənlərin ilk 50%-i yalnız A səviyyəsində çıxış edə bilər. İkinci 50% isə yalnız B səviyyəsində yarışa bilər.</a:t>
                      </a:r>
                      <a:endParaRPr lang="en-US" sz="900" dirty="0" smtClean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az-Latn-AZ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Qrup</a:t>
                      </a:r>
                      <a:r>
                        <a:rPr lang="az-Latn-AZ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az-Latn-AZ" sz="9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az-Latn-AZ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heli</a:t>
                      </a:r>
                      <a:r>
                        <a:rPr lang="az-Latn-AZ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</a:t>
                      </a:r>
                      <a:r>
                        <a:rPr lang="en-US" sz="9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opter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az-Latn-AZ" sz="9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vəziyyətindən</a:t>
                      </a:r>
                      <a:r>
                        <a:rPr lang="ru-RU" sz="9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az-Latn-AZ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əllər üzərində dayaq vəziyyətində </a:t>
                      </a:r>
                      <a:r>
                        <a:rPr kumimoji="0" lang="en-US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qollar</a:t>
                      </a:r>
                      <a:r>
                        <a:rPr kumimoji="0" lang="az-Latn-AZ" sz="90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ın</a:t>
                      </a:r>
                      <a:r>
                        <a:rPr kumimoji="0" lang="az-Latn-AZ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bükülüb-açılması elementinə</a:t>
                      </a:r>
                      <a:r>
                        <a:rPr kumimoji="0" lang="az-Latn-AZ" sz="9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keçmə</a:t>
                      </a:r>
                      <a:endParaRPr lang="en-US" sz="900" baseline="0" dirty="0" smtClean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az-Latn-AZ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Qrup 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r>
                        <a:rPr lang="az-Latn-AZ" sz="9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az-Latn-AZ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əllər üzərində dayaq vəziyyətində ayaqları geniş açaraq 360° 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r>
                        <a:rPr lang="az-Latn-AZ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önmə</a:t>
                      </a:r>
                      <a:endParaRPr lang="en-US" sz="9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az-Latn-AZ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Qrup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az-Latn-AZ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az-Latn-AZ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qruplaşmış vəziyyətdə tullanaraq 360°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az-Latn-AZ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dönmə</a:t>
                      </a:r>
                      <a:endParaRPr lang="en-US" sz="9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az-Latn-AZ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Qrup  </a:t>
                      </a:r>
                      <a:r>
                        <a:rPr lang="en-US" sz="9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r>
                        <a:rPr lang="az-Latn-AZ" sz="9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az-Latn-AZ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360°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az-Latn-AZ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dönərək şaquli vəziyyətdə şpaqat </a:t>
                      </a:r>
                      <a:endParaRPr lang="az-Latn-AZ" sz="9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az-Latn-AZ" sz="9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az-Latn-AZ" sz="8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səviyyəsi yarışlarında iştirak edənlərin ilk 50%-i yalnız A səviyyəsində çıxış edə bilər. İkinci 50% isə yalnız B səviyyəsində yarışa bilər.</a:t>
                      </a:r>
                      <a:endParaRPr lang="en-US" sz="8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</a:t>
                      </a:r>
                      <a:r>
                        <a:rPr lang="en-US" sz="9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az-Latn-AZ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xaldan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</a:t>
                      </a:r>
                      <a:r>
                        <a:rPr lang="az-Latn-AZ" sz="9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az-Latn-AZ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xala qədər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Latn-AZ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maksimum </a:t>
                      </a:r>
                      <a:r>
                        <a:rPr lang="az-Latn-AZ" sz="9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element</a:t>
                      </a:r>
                      <a:endParaRPr lang="en-US" sz="9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az-Latn-AZ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və ya </a:t>
                      </a:r>
                      <a:r>
                        <a:rPr lang="az-Latn-AZ" sz="9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seçimə görə dəyəri </a:t>
                      </a:r>
                      <a:r>
                        <a:rPr lang="en-US" sz="9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</a:t>
                      </a:r>
                      <a:r>
                        <a:rPr lang="az-Latn-AZ" sz="9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r>
                        <a:rPr lang="en-US" sz="9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az-Latn-AZ" sz="9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xal</a:t>
                      </a:r>
                      <a:r>
                        <a:rPr lang="az-Latn-AZ" sz="9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az-Latn-AZ" sz="9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olan bir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element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kumimoji="0" lang="az-Latn-AZ" sz="900" kern="12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  <a:r>
                        <a:rPr kumimoji="0" lang="en-US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element</a:t>
                      </a:r>
                      <a:r>
                        <a:rPr kumimoji="0" lang="az-Latn-AZ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dən çox </a:t>
                      </a:r>
                      <a:endParaRPr kumimoji="0" lang="en-US" sz="9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kumimoji="0" lang="az-Latn-AZ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Məcburi elementləri icra etməmə</a:t>
                      </a:r>
                      <a:endParaRPr kumimoji="0" lang="en-US" sz="9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kumimoji="0" lang="az-Latn-AZ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Hərəkətlər qrupunu icra etməmə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kumimoji="0" lang="az-Latn-AZ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Dəyəri </a:t>
                      </a:r>
                      <a:r>
                        <a:rPr kumimoji="0" lang="az-Latn-AZ" sz="900" kern="12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0.7</a:t>
                      </a:r>
                      <a:r>
                        <a:rPr kumimoji="0" lang="az-Latn-AZ" sz="9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xaldan çox olan elementlər</a:t>
                      </a:r>
                      <a:endParaRPr kumimoji="0" lang="en-US" sz="9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kumimoji="0" lang="az-Latn-AZ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Elementlərin təkrarı</a:t>
                      </a:r>
                      <a:endParaRPr kumimoji="0" lang="en-US" sz="9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az-Latn-AZ" sz="9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az-Latn-AZ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-dən çox şpaqata enmə elementi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az-Latn-AZ" sz="9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az-Latn-AZ" sz="9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-dən çox əllər üzərində dayaq vəziyyətində </a:t>
                      </a:r>
                      <a:r>
                        <a:rPr lang="en-US" sz="9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qollar</a:t>
                      </a:r>
                      <a:r>
                        <a:rPr lang="az-Latn-AZ" sz="9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ın</a:t>
                      </a:r>
                      <a:r>
                        <a:rPr lang="az-Latn-AZ" sz="9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bükülüb-açılması elementinə enmə</a:t>
                      </a:r>
                      <a:endParaRPr lang="en-US" sz="9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az-Latn-AZ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Xalça üzərində icra </a:t>
                      </a:r>
                      <a:r>
                        <a:rPr lang="az-Latn-AZ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olunan </a:t>
                      </a:r>
                      <a:r>
                        <a:rPr lang="az-Latn-AZ" sz="9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az-Latn-AZ" sz="9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-dən</a:t>
                      </a:r>
                      <a:r>
                        <a:rPr lang="az-Latn-AZ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çox element</a:t>
                      </a:r>
                      <a:endParaRPr lang="en-US" sz="9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828800"/>
          </a:xfrm>
        </p:spPr>
        <p:txBody>
          <a:bodyPr>
            <a:normAutofit/>
          </a:bodyPr>
          <a:lstStyle/>
          <a:p>
            <a:pPr algn="ctr"/>
            <a:r>
              <a:rPr lang="az-Latn-A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Yeni başlayanlar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z-Latn-A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(2012-2013)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5400" dirty="0" smtClean="0"/>
              <a:t/>
            </a:r>
            <a:br>
              <a:rPr lang="en-US" sz="54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9220200" cy="4800600"/>
          </a:xfrm>
        </p:spPr>
        <p:txBody>
          <a:bodyPr>
            <a:normAutofit/>
          </a:bodyPr>
          <a:lstStyle/>
          <a:p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Kateqoriyalar </a:t>
            </a:r>
          </a:p>
          <a:p>
            <a:pPr marL="266700" indent="0">
              <a:buNone/>
            </a:pP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Fərdi çıxışlar - qadınlar</a:t>
            </a:r>
          </a:p>
          <a:p>
            <a:pPr marL="266700" indent="0">
              <a:buNone/>
            </a:pP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Fərdi çıxışlar - kişilər</a:t>
            </a:r>
          </a:p>
          <a:p>
            <a:pPr marL="266700" indent="0">
              <a:buNone/>
            </a:pP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Qarışıq cütlük</a:t>
            </a:r>
            <a:endParaRPr lang="az-Latn-AZ" sz="20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indent="0">
              <a:buNone/>
            </a:pP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Üçlük </a:t>
            </a:r>
          </a:p>
          <a:p>
            <a:pPr marL="266700" indent="0">
              <a:buNone/>
            </a:pP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Qrup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Elementlərin qəbul edilmiş dəyər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0.1-0.4</a:t>
            </a:r>
            <a:r>
              <a:rPr lang="az-Latn-AZ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və ya seçimə görə dəyəri </a:t>
            </a:r>
            <a:r>
              <a:rPr lang="az-Latn-AZ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0.5 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xal olan bir element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  <a:p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Məcburi elementlərin sayı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az-Latn-AZ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hər qrupdan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  <a:p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Qrup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az-Latn-AZ" sz="2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 Əllər üzərində dayaq vəziyyətində qolların b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ükül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üb-açılması-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0.1 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xal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Qrup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az-Latn-AZ" sz="2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 Əllər üzərində dayaq vəziyyətində ayaqların geniş açılması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0.2 </a:t>
            </a:r>
            <a:r>
              <a:rPr lang="az-Latn-A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xal</a:t>
            </a:r>
            <a:endParaRPr lang="az-Latn-A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Qrup</a:t>
            </a:r>
            <a:r>
              <a:rPr lang="en-US" sz="20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20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az-Latn-AZ" sz="20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2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qrupla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şmış vəziyyətdə </a:t>
            </a:r>
            <a:r>
              <a:rPr lang="az-Latn-A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tullanma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0.2 </a:t>
            </a:r>
            <a:r>
              <a:rPr lang="az-Latn-A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xal</a:t>
            </a:r>
          </a:p>
          <a:p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Qrup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az-Latn-AZ" sz="2000" dirty="0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20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şpaqatda irəliyə </a:t>
            </a:r>
            <a:r>
              <a:rPr lang="az-Latn-AZ" sz="2000" dirty="0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əyilmə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0.2 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xal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endParaRPr lang="en-US" sz="2400" b="1" dirty="0" smtClean="0">
              <a:solidFill>
                <a:srgbClr val="FF0000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en-US" sz="2400" dirty="0" smtClean="0">
              <a:solidFill>
                <a:srgbClr val="FF0000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en-US" sz="2400" dirty="0" smtClean="0">
              <a:solidFill>
                <a:srgbClr val="FF0000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en-US" sz="2400" dirty="0" smtClean="0">
              <a:solidFill>
                <a:srgbClr val="FF0000"/>
              </a:solidFill>
            </a:endParaRPr>
          </a:p>
          <a:p>
            <a:pPr algn="ctr"/>
            <a:endParaRPr lang="en-US" sz="2400" dirty="0" smtClean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104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152400"/>
            <a:ext cx="8229600" cy="2514600"/>
          </a:xfrm>
        </p:spPr>
        <p:txBody>
          <a:bodyPr>
            <a:normAutofit/>
          </a:bodyPr>
          <a:lstStyle/>
          <a:p>
            <a:pPr algn="ctr"/>
            <a:r>
              <a:rPr lang="az-Latn-AZ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Yarış meydançası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7x7</a:t>
            </a:r>
            <a:r>
              <a:rPr lang="az-Latn-AZ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</a:t>
            </a:r>
            <a:r>
              <a:rPr lang="en-US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ərdi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çıxışlar - qadınlar, f</a:t>
            </a:r>
            <a:r>
              <a:rPr lang="en-US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ərdi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çıxışlar – kişilər, q</a:t>
            </a:r>
            <a:r>
              <a:rPr lang="en-US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arışıq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ütlük</a:t>
            </a:r>
            <a:r>
              <a:rPr lang="az-Latn-AZ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ü</a:t>
            </a:r>
            <a:r>
              <a:rPr lang="en-US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çlük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10x10 </a:t>
            </a:r>
            <a:r>
              <a:rPr lang="az-Latn-AZ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qrup (4-5 gimnast)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153400" cy="4419600"/>
          </a:xfrm>
        </p:spPr>
        <p:txBody>
          <a:bodyPr>
            <a:normAutofit fontScale="40000" lnSpcReduction="20000"/>
          </a:bodyPr>
          <a:lstStyle/>
          <a:p>
            <a:pPr algn="ctr">
              <a:buNone/>
            </a:pPr>
            <a:endParaRPr lang="en-US" sz="28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en-US" sz="28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az-Latn-AZ" sz="7200" dirty="0">
                <a:latin typeface="Arial" panose="020B0604020202020204" pitchFamily="34" charset="0"/>
                <a:cs typeface="Arial" panose="020B0604020202020204" pitchFamily="34" charset="0"/>
              </a:rPr>
              <a:t>İstisnalar</a:t>
            </a:r>
            <a:endParaRPr lang="en-US" sz="7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z-Latn-AZ" sz="4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 </a:t>
            </a:r>
            <a:r>
              <a:rPr lang="az-Latn-AZ" sz="4800" dirty="0">
                <a:latin typeface="Arial" panose="020B0604020202020204" pitchFamily="34" charset="0"/>
                <a:cs typeface="Arial" panose="020B0604020202020204" pitchFamily="34" charset="0"/>
              </a:rPr>
              <a:t>əl üzərində dayaq vəziyyətində qolları büküb-açmaq olmaz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z-Latn-AZ" sz="4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 </a:t>
            </a:r>
            <a:r>
              <a:rPr lang="az-Latn-AZ" sz="4800" dirty="0">
                <a:latin typeface="Arial" panose="020B0604020202020204" pitchFamily="34" charset="0"/>
                <a:cs typeface="Arial" panose="020B0604020202020204" pitchFamily="34" charset="0"/>
              </a:rPr>
              <a:t>əl üzərində dayaq vəziyyəti olmaz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z-Latn-AZ" sz="4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 </a:t>
            </a:r>
            <a:r>
              <a:rPr lang="az-Latn-AZ" sz="4800" dirty="0">
                <a:latin typeface="Arial" panose="020B0604020202020204" pitchFamily="34" charset="0"/>
                <a:cs typeface="Arial" panose="020B0604020202020204" pitchFamily="34" charset="0"/>
              </a:rPr>
              <a:t>əllə enmə olmaz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z-Latn-AZ" sz="4800" dirty="0">
                <a:latin typeface="Arial" panose="020B0604020202020204" pitchFamily="34" charset="0"/>
                <a:cs typeface="Arial" panose="020B0604020202020204" pitchFamily="34" charset="0"/>
              </a:rPr>
              <a:t>Musiqinin müddəti </a:t>
            </a:r>
            <a:r>
              <a:rPr lang="en-US" sz="4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4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az-Latn-AZ" sz="4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dəq.</a:t>
            </a:r>
            <a:r>
              <a:rPr lang="en-US" sz="4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15 </a:t>
            </a:r>
            <a:r>
              <a:rPr lang="az-Latn-AZ" sz="4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 </a:t>
            </a:r>
            <a:r>
              <a:rPr lang="en-US" sz="4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[+/-5 </a:t>
            </a:r>
            <a:r>
              <a:rPr lang="az-Latn-AZ" sz="4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</a:t>
            </a:r>
            <a:r>
              <a:rPr lang="en-US" sz="4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</a:p>
          <a:p>
            <a:pPr algn="ctr"/>
            <a:r>
              <a:rPr lang="az-Latn-AZ" sz="4800" dirty="0">
                <a:latin typeface="Arial" panose="020B0604020202020204" pitchFamily="34" charset="0"/>
                <a:cs typeface="Arial" panose="020B0604020202020204" pitchFamily="34" charset="0"/>
              </a:rPr>
              <a:t>Çətin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elemen</a:t>
            </a:r>
            <a:r>
              <a:rPr lang="az-Latn-AZ" sz="4800" dirty="0">
                <a:latin typeface="Arial" panose="020B0604020202020204" pitchFamily="34" charset="0"/>
                <a:cs typeface="Arial" panose="020B0604020202020204" pitchFamily="34" charset="0"/>
              </a:rPr>
              <a:t>tlərin m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az-Latn-AZ" sz="4800" dirty="0">
                <a:latin typeface="Arial" panose="020B0604020202020204" pitchFamily="34" charset="0"/>
                <a:cs typeface="Arial" panose="020B0604020202020204" pitchFamily="34" charset="0"/>
              </a:rPr>
              <a:t>ks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imum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4800" dirty="0">
                <a:latin typeface="Arial" panose="020B0604020202020204" pitchFamily="34" charset="0"/>
                <a:cs typeface="Arial" panose="020B0604020202020204" pitchFamily="34" charset="0"/>
              </a:rPr>
              <a:t>sayı 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  <a:p>
            <a:pPr algn="ctr"/>
            <a:r>
              <a:rPr lang="az-Latn-AZ" sz="4800" dirty="0">
                <a:latin typeface="Arial" panose="020B0604020202020204" pitchFamily="34" charset="0"/>
                <a:cs typeface="Arial" panose="020B0604020202020204" pitchFamily="34" charset="0"/>
              </a:rPr>
              <a:t>Qaldırmalar 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  <a:p>
            <a:pPr algn="ctr"/>
            <a:r>
              <a:rPr lang="az-Latn-AZ" sz="4800" dirty="0">
                <a:latin typeface="Arial" panose="020B0604020202020204" pitchFamily="34" charset="0"/>
                <a:cs typeface="Arial" panose="020B0604020202020204" pitchFamily="34" charset="0"/>
              </a:rPr>
              <a:t>Xalça üzərində icra olunan elementlərin 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ma</a:t>
            </a:r>
            <a:r>
              <a:rPr lang="az-Latn-AZ" sz="4800" dirty="0">
                <a:latin typeface="Arial" panose="020B0604020202020204" pitchFamily="34" charset="0"/>
                <a:cs typeface="Arial" panose="020B0604020202020204" pitchFamily="34" charset="0"/>
              </a:rPr>
              <a:t>ksimum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4800" dirty="0">
                <a:latin typeface="Arial" panose="020B0604020202020204" pitchFamily="34" charset="0"/>
                <a:cs typeface="Arial" panose="020B0604020202020204" pitchFamily="34" charset="0"/>
              </a:rPr>
              <a:t>sayı - </a:t>
            </a:r>
            <a:r>
              <a:rPr lang="en-US" sz="4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</a:t>
            </a:r>
          </a:p>
          <a:p>
            <a:pPr algn="ctr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Ma</a:t>
            </a:r>
            <a:r>
              <a:rPr lang="az-Latn-AZ" sz="4800" dirty="0">
                <a:latin typeface="Arial" panose="020B0604020202020204" pitchFamily="34" charset="0"/>
                <a:cs typeface="Arial" panose="020B0604020202020204" pitchFamily="34" charset="0"/>
              </a:rPr>
              <a:t>ksimum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az-Latn-AZ" sz="4800" dirty="0">
                <a:latin typeface="Arial" panose="020B0604020202020204" pitchFamily="34" charset="0"/>
                <a:cs typeface="Arial" panose="020B0604020202020204" pitchFamily="34" charset="0"/>
              </a:rPr>
              <a:t>dəfə</a:t>
            </a:r>
            <a:r>
              <a:rPr lang="az-Latn-AZ" sz="4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4800" dirty="0">
                <a:latin typeface="Arial" panose="020B0604020202020204" pitchFamily="34" charset="0"/>
                <a:cs typeface="Arial" panose="020B0604020202020204" pitchFamily="34" charset="0"/>
              </a:rPr>
              <a:t>tullanaraq şpaqata enmə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Ma</a:t>
            </a:r>
            <a:r>
              <a:rPr lang="az-Latn-AZ" sz="4800" dirty="0">
                <a:latin typeface="Arial" panose="020B0604020202020204" pitchFamily="34" charset="0"/>
                <a:cs typeface="Arial" panose="020B0604020202020204" pitchFamily="34" charset="0"/>
              </a:rPr>
              <a:t>ks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imum</a:t>
            </a:r>
            <a:r>
              <a:rPr lang="en-US" sz="4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az-Latn-AZ" sz="4800" dirty="0">
                <a:latin typeface="Arial" panose="020B0604020202020204" pitchFamily="34" charset="0"/>
                <a:cs typeface="Arial" panose="020B0604020202020204" pitchFamily="34" charset="0"/>
              </a:rPr>
              <a:t>akrobatika elementi</a:t>
            </a:r>
            <a:endParaRPr lang="en-US" sz="4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Kombinasiya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olmaz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745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034" y="533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az-Latn-A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Cərimələr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 typeface="Arial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element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dən çox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əcburi elementləri icra etməmə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Hərəkətlər q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rup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unu icra etməmə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Dəyəri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0.5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 xaldan çox olan elementlər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Elementl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ərin təkrarı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az-Latn-AZ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dən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çox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 ş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paqata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enmə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elementi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Əllər üzərində dayaq vəziyyətində qolların b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ükül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üb-açılması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/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əl üzərində dayaq vəziyyətində qolların b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ükül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üb-açılması elementinə enmə</a:t>
            </a:r>
          </a:p>
          <a:p>
            <a:pPr algn="ctr">
              <a:buFont typeface="Arial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az-Latn-AZ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dən çox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ak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robati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ka elementi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Kombinasiya olmaz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981200"/>
          </a:xfrm>
        </p:spPr>
        <p:txBody>
          <a:bodyPr>
            <a:normAutofit/>
          </a:bodyPr>
          <a:lstStyle/>
          <a:p>
            <a:pPr algn="ctr"/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Balacala</a:t>
            </a:r>
            <a:r>
              <a:rPr lang="az-Latn-A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z-Latn-A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(2010-2011)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5400" dirty="0" smtClean="0"/>
              <a:t/>
            </a:r>
            <a:br>
              <a:rPr lang="en-US" sz="54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9220200" cy="4800600"/>
          </a:xfrm>
        </p:spPr>
        <p:txBody>
          <a:bodyPr>
            <a:normAutofit/>
          </a:bodyPr>
          <a:lstStyle/>
          <a:p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Kateqoriyalar </a:t>
            </a:r>
          </a:p>
          <a:p>
            <a:pPr marL="266700" indent="0">
              <a:buNone/>
            </a:pP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Fərdi çıxışlar - qadınlar</a:t>
            </a:r>
          </a:p>
          <a:p>
            <a:pPr marL="266700" indent="0">
              <a:buNone/>
            </a:pP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Fərdi çıxışlar - kişilər</a:t>
            </a:r>
          </a:p>
          <a:p>
            <a:pPr marL="266700" indent="0">
              <a:buNone/>
            </a:pP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Qarışıq cütlük</a:t>
            </a:r>
            <a:endParaRPr lang="az-Latn-AZ" sz="20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indent="0">
              <a:buNone/>
            </a:pP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Üçlük </a:t>
            </a:r>
          </a:p>
          <a:p>
            <a:pPr marL="266700" indent="0">
              <a:buNone/>
            </a:pP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Qrup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Elementlərin qəbul edilmiş dəyər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0.1-0.4</a:t>
            </a:r>
            <a:r>
              <a:rPr lang="az-Latn-AZ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və ya seçimə görə dəyəri </a:t>
            </a:r>
            <a:r>
              <a:rPr lang="az-Latn-AZ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0.5 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xal olan bir element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  <a:p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Məcburi elementlərin sayı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az-Latn-AZ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hər qrupdan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  <a:p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Qrup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az-Latn-AZ" sz="2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 Əllər üzərində dayaq vəziyyətində qolların b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ükül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üb-açılması-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0.1 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xal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Qrup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az-Latn-AZ" sz="2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 Əllər üzərində dayaq vəziyyətində ayaqların geniş açılması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0.2 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xal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Qrup</a:t>
            </a:r>
            <a:r>
              <a:rPr lang="en-US" sz="2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2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az-Latn-AZ" sz="2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qrupla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şmış vəziyyətdə tullanma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0.2 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xal</a:t>
            </a:r>
          </a:p>
          <a:p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Qrup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az-Latn-AZ" sz="20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şpaqatda irəliyə əyilmə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0.2 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xal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endParaRPr lang="en-US" sz="2400" b="1" dirty="0" smtClean="0">
              <a:solidFill>
                <a:srgbClr val="FF0000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en-US" sz="2400" dirty="0" smtClean="0">
              <a:solidFill>
                <a:srgbClr val="FF0000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en-US" sz="2400" dirty="0" smtClean="0">
              <a:solidFill>
                <a:srgbClr val="FF0000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en-US" sz="2400" dirty="0" smtClean="0">
              <a:solidFill>
                <a:srgbClr val="FF0000"/>
              </a:solidFill>
            </a:endParaRPr>
          </a:p>
          <a:p>
            <a:pPr algn="ctr"/>
            <a:endParaRPr lang="en-US" sz="2400" dirty="0" smtClean="0"/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152400"/>
            <a:ext cx="8229600" cy="2514600"/>
          </a:xfrm>
        </p:spPr>
        <p:txBody>
          <a:bodyPr>
            <a:normAutofit/>
          </a:bodyPr>
          <a:lstStyle/>
          <a:p>
            <a:pPr algn="ctr"/>
            <a:r>
              <a:rPr lang="az-Latn-AZ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Yarış meydançası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7x7</a:t>
            </a:r>
            <a:r>
              <a:rPr lang="az-Latn-AZ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</a:t>
            </a:r>
            <a:r>
              <a:rPr lang="en-US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ərdi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çıxışlar - qadınlar, f</a:t>
            </a:r>
            <a:r>
              <a:rPr lang="en-US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ərdi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çıxışlar – kişilər, q</a:t>
            </a:r>
            <a:r>
              <a:rPr lang="en-US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arışıq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ütlük</a:t>
            </a:r>
            <a:r>
              <a:rPr lang="az-Latn-AZ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ü</a:t>
            </a:r>
            <a:r>
              <a:rPr lang="en-US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çlük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10x10 </a:t>
            </a:r>
            <a:r>
              <a:rPr lang="az-Latn-AZ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qrup (4-5 gimnast)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153400" cy="4419600"/>
          </a:xfrm>
        </p:spPr>
        <p:txBody>
          <a:bodyPr>
            <a:normAutofit fontScale="40000" lnSpcReduction="20000"/>
          </a:bodyPr>
          <a:lstStyle/>
          <a:p>
            <a:pPr algn="ctr">
              <a:buNone/>
            </a:pPr>
            <a:endParaRPr lang="en-US" sz="28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en-US" sz="28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az-Latn-AZ" sz="7200" dirty="0">
                <a:latin typeface="Arial" panose="020B0604020202020204" pitchFamily="34" charset="0"/>
                <a:cs typeface="Arial" panose="020B0604020202020204" pitchFamily="34" charset="0"/>
              </a:rPr>
              <a:t>İstisnalar</a:t>
            </a:r>
            <a:endParaRPr lang="en-US" sz="7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z-Latn-AZ" sz="4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 </a:t>
            </a:r>
            <a:r>
              <a:rPr lang="az-Latn-AZ" sz="4800" dirty="0">
                <a:latin typeface="Arial" panose="020B0604020202020204" pitchFamily="34" charset="0"/>
                <a:cs typeface="Arial" panose="020B0604020202020204" pitchFamily="34" charset="0"/>
              </a:rPr>
              <a:t>əl üzərində dayaq vəziyyətində qolları büküb-açmaq olmaz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z-Latn-AZ" sz="4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 </a:t>
            </a:r>
            <a:r>
              <a:rPr lang="az-Latn-AZ" sz="4800" dirty="0">
                <a:latin typeface="Arial" panose="020B0604020202020204" pitchFamily="34" charset="0"/>
                <a:cs typeface="Arial" panose="020B0604020202020204" pitchFamily="34" charset="0"/>
              </a:rPr>
              <a:t>əl üzərində dayaq vəziyyəti olmaz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z-Latn-AZ" sz="4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 </a:t>
            </a:r>
            <a:r>
              <a:rPr lang="az-Latn-AZ" sz="4800" dirty="0">
                <a:latin typeface="Arial" panose="020B0604020202020204" pitchFamily="34" charset="0"/>
                <a:cs typeface="Arial" panose="020B0604020202020204" pitchFamily="34" charset="0"/>
              </a:rPr>
              <a:t>əllə enmə olmaz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z-Latn-AZ" sz="4800" dirty="0">
                <a:latin typeface="Arial" panose="020B0604020202020204" pitchFamily="34" charset="0"/>
                <a:cs typeface="Arial" panose="020B0604020202020204" pitchFamily="34" charset="0"/>
              </a:rPr>
              <a:t>Musiqinin müddəti </a:t>
            </a:r>
            <a:r>
              <a:rPr lang="en-US" sz="4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4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az-Latn-AZ" sz="4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dəq.</a:t>
            </a:r>
            <a:r>
              <a:rPr lang="en-US" sz="4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15 </a:t>
            </a:r>
            <a:r>
              <a:rPr lang="az-Latn-AZ" sz="4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 </a:t>
            </a:r>
            <a:r>
              <a:rPr lang="en-US" sz="4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[+/-5 </a:t>
            </a:r>
            <a:r>
              <a:rPr lang="az-Latn-AZ" sz="4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</a:t>
            </a:r>
            <a:r>
              <a:rPr lang="en-US" sz="4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</a:p>
          <a:p>
            <a:pPr algn="ctr"/>
            <a:r>
              <a:rPr lang="az-Latn-AZ" sz="4800" dirty="0">
                <a:latin typeface="Arial" panose="020B0604020202020204" pitchFamily="34" charset="0"/>
                <a:cs typeface="Arial" panose="020B0604020202020204" pitchFamily="34" charset="0"/>
              </a:rPr>
              <a:t>Çətin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elemen</a:t>
            </a:r>
            <a:r>
              <a:rPr lang="az-Latn-AZ" sz="4800" dirty="0">
                <a:latin typeface="Arial" panose="020B0604020202020204" pitchFamily="34" charset="0"/>
                <a:cs typeface="Arial" panose="020B0604020202020204" pitchFamily="34" charset="0"/>
              </a:rPr>
              <a:t>tlərin m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az-Latn-AZ" sz="4800" dirty="0">
                <a:latin typeface="Arial" panose="020B0604020202020204" pitchFamily="34" charset="0"/>
                <a:cs typeface="Arial" panose="020B0604020202020204" pitchFamily="34" charset="0"/>
              </a:rPr>
              <a:t>ks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imum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4800" dirty="0">
                <a:latin typeface="Arial" panose="020B0604020202020204" pitchFamily="34" charset="0"/>
                <a:cs typeface="Arial" panose="020B0604020202020204" pitchFamily="34" charset="0"/>
              </a:rPr>
              <a:t>sayı 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  <a:p>
            <a:pPr algn="ctr"/>
            <a:r>
              <a:rPr lang="az-Latn-AZ" sz="4800" dirty="0">
                <a:latin typeface="Arial" panose="020B0604020202020204" pitchFamily="34" charset="0"/>
                <a:cs typeface="Arial" panose="020B0604020202020204" pitchFamily="34" charset="0"/>
              </a:rPr>
              <a:t>Qaldırmalar 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  <a:p>
            <a:pPr algn="ctr"/>
            <a:r>
              <a:rPr lang="az-Latn-AZ" sz="4800" dirty="0">
                <a:latin typeface="Arial" panose="020B0604020202020204" pitchFamily="34" charset="0"/>
                <a:cs typeface="Arial" panose="020B0604020202020204" pitchFamily="34" charset="0"/>
              </a:rPr>
              <a:t>Xalça üzərində icra olunan elementlərin 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ma</a:t>
            </a:r>
            <a:r>
              <a:rPr lang="az-Latn-AZ" sz="4800" dirty="0">
                <a:latin typeface="Arial" panose="020B0604020202020204" pitchFamily="34" charset="0"/>
                <a:cs typeface="Arial" panose="020B0604020202020204" pitchFamily="34" charset="0"/>
              </a:rPr>
              <a:t>ksimum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4800" dirty="0">
                <a:latin typeface="Arial" panose="020B0604020202020204" pitchFamily="34" charset="0"/>
                <a:cs typeface="Arial" panose="020B0604020202020204" pitchFamily="34" charset="0"/>
              </a:rPr>
              <a:t>sayı - </a:t>
            </a:r>
            <a:r>
              <a:rPr lang="en-US" sz="4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</a:t>
            </a:r>
          </a:p>
          <a:p>
            <a:pPr algn="ctr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Ma</a:t>
            </a:r>
            <a:r>
              <a:rPr lang="az-Latn-AZ" sz="4800" dirty="0">
                <a:latin typeface="Arial" panose="020B0604020202020204" pitchFamily="34" charset="0"/>
                <a:cs typeface="Arial" panose="020B0604020202020204" pitchFamily="34" charset="0"/>
              </a:rPr>
              <a:t>ksimum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az-Latn-AZ" sz="4800" dirty="0">
                <a:latin typeface="Arial" panose="020B0604020202020204" pitchFamily="34" charset="0"/>
                <a:cs typeface="Arial" panose="020B0604020202020204" pitchFamily="34" charset="0"/>
              </a:rPr>
              <a:t>dəfə</a:t>
            </a:r>
            <a:r>
              <a:rPr lang="az-Latn-AZ" sz="4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4800" dirty="0">
                <a:latin typeface="Arial" panose="020B0604020202020204" pitchFamily="34" charset="0"/>
                <a:cs typeface="Arial" panose="020B0604020202020204" pitchFamily="34" charset="0"/>
              </a:rPr>
              <a:t>tullanaraq şpaqata enmə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Ma</a:t>
            </a:r>
            <a:r>
              <a:rPr lang="az-Latn-AZ" sz="4800" dirty="0">
                <a:latin typeface="Arial" panose="020B0604020202020204" pitchFamily="34" charset="0"/>
                <a:cs typeface="Arial" panose="020B0604020202020204" pitchFamily="34" charset="0"/>
              </a:rPr>
              <a:t>ks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imum</a:t>
            </a:r>
            <a:r>
              <a:rPr lang="en-US" sz="4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az-Latn-AZ" sz="4800" dirty="0">
                <a:latin typeface="Arial" panose="020B0604020202020204" pitchFamily="34" charset="0"/>
                <a:cs typeface="Arial" panose="020B0604020202020204" pitchFamily="34" charset="0"/>
              </a:rPr>
              <a:t>akrobatika elementi</a:t>
            </a:r>
            <a:endParaRPr lang="en-US" sz="4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Kombinasiya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olmaz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034" y="533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az-Latn-A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Cərimələr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 typeface="Arial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element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dən çox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əcburi elementləri icra etməmə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Hərəkətlər q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rup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unu icra etməmə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Dəyəri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0.5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 xaldan çox olan elementlər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Elementl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ərin təkrarı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az-Latn-AZ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dən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çox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 ş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paqata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enmə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elementi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Əllər üzərində dayaq vəziyyətində qolların b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ükül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üb-açılması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/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əl üzərində dayaq vəziyyətində qolların b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ükül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üb-açılması elementinə enmə</a:t>
            </a:r>
          </a:p>
          <a:p>
            <a:pPr algn="ctr">
              <a:buFont typeface="Arial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az-Latn-AZ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dən çox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ak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robati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ka elementi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Kombinasiya olmaz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424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752600"/>
          </a:xfrm>
        </p:spPr>
        <p:txBody>
          <a:bodyPr>
            <a:normAutofit/>
          </a:bodyPr>
          <a:lstStyle/>
          <a:p>
            <a:pPr algn="ctr"/>
            <a:r>
              <a:rPr lang="az-Latn-AZ" sz="3600" dirty="0">
                <a:latin typeface="Arial" panose="020B0604020202020204" pitchFamily="34" charset="0"/>
                <a:cs typeface="Arial" panose="020B0604020202020204" pitchFamily="34" charset="0"/>
              </a:rPr>
              <a:t>Uşaqlar</a:t>
            </a:r>
            <a:r>
              <a:rPr lang="az-Latn-AZ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z-Latn-AZ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200</a:t>
            </a:r>
            <a:r>
              <a:rPr lang="az-Latn-AZ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-200</a:t>
            </a:r>
            <a:r>
              <a:rPr lang="az-Latn-AZ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9)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362200"/>
            <a:ext cx="8763000" cy="4648200"/>
          </a:xfrm>
        </p:spPr>
        <p:txBody>
          <a:bodyPr>
            <a:normAutofit fontScale="77500" lnSpcReduction="20000"/>
          </a:bodyPr>
          <a:lstStyle/>
          <a:p>
            <a:r>
              <a:rPr lang="az-Latn-AZ" sz="2400" dirty="0">
                <a:latin typeface="Arial" panose="020B0604020202020204" pitchFamily="34" charset="0"/>
                <a:cs typeface="Arial" panose="020B0604020202020204" pitchFamily="34" charset="0"/>
              </a:rPr>
              <a:t>Kateqoriyalar </a:t>
            </a:r>
          </a:p>
          <a:p>
            <a:pPr marL="266700" indent="0">
              <a:buNone/>
            </a:pPr>
            <a:r>
              <a:rPr lang="az-Latn-AZ" sz="2400" dirty="0">
                <a:latin typeface="Arial" panose="020B0604020202020204" pitchFamily="34" charset="0"/>
                <a:cs typeface="Arial" panose="020B0604020202020204" pitchFamily="34" charset="0"/>
              </a:rPr>
              <a:t>Fərdi çıxışlar - qadınlar</a:t>
            </a:r>
          </a:p>
          <a:p>
            <a:pPr marL="266700" indent="0">
              <a:buNone/>
            </a:pPr>
            <a:r>
              <a:rPr lang="az-Latn-AZ" sz="2400" dirty="0">
                <a:latin typeface="Arial" panose="020B0604020202020204" pitchFamily="34" charset="0"/>
                <a:cs typeface="Arial" panose="020B0604020202020204" pitchFamily="34" charset="0"/>
              </a:rPr>
              <a:t>Fərdi çıxışlar - kişilər</a:t>
            </a:r>
          </a:p>
          <a:p>
            <a:pPr marL="266700" indent="0">
              <a:buNone/>
            </a:pPr>
            <a:r>
              <a:rPr lang="az-Latn-AZ" sz="2400" dirty="0">
                <a:latin typeface="Arial" panose="020B0604020202020204" pitchFamily="34" charset="0"/>
                <a:cs typeface="Arial" panose="020B0604020202020204" pitchFamily="34" charset="0"/>
              </a:rPr>
              <a:t>Qarışıq cütlük</a:t>
            </a:r>
            <a:endParaRPr lang="az-Latn-AZ" sz="24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indent="0">
              <a:buNone/>
            </a:pPr>
            <a:r>
              <a:rPr lang="az-Latn-AZ" sz="2400" dirty="0">
                <a:latin typeface="Arial" panose="020B0604020202020204" pitchFamily="34" charset="0"/>
                <a:cs typeface="Arial" panose="020B0604020202020204" pitchFamily="34" charset="0"/>
              </a:rPr>
              <a:t>Üçlük </a:t>
            </a:r>
          </a:p>
          <a:p>
            <a:pPr marL="266700" indent="0">
              <a:buNone/>
            </a:pPr>
            <a:r>
              <a:rPr lang="az-Latn-A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Qrup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indent="0">
              <a:buNone/>
            </a:pPr>
            <a:r>
              <a:rPr lang="az-Latn-A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Aerodans</a:t>
            </a:r>
            <a:endParaRPr lang="en-US" sz="2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z-Latn-A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Elementlərin </a:t>
            </a:r>
            <a:r>
              <a:rPr lang="az-Latn-AZ" sz="2400" dirty="0">
                <a:latin typeface="Arial" panose="020B0604020202020204" pitchFamily="34" charset="0"/>
                <a:cs typeface="Arial" panose="020B0604020202020204" pitchFamily="34" charset="0"/>
              </a:rPr>
              <a:t>qəbul edilmiş dəyər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az-Latn-A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0.1-0.4</a:t>
            </a:r>
            <a:r>
              <a:rPr lang="az-Latn-A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az-Latn-AZ" sz="2400" dirty="0">
                <a:latin typeface="Arial" panose="020B0604020202020204" pitchFamily="34" charset="0"/>
                <a:cs typeface="Arial" panose="020B0604020202020204" pitchFamily="34" charset="0"/>
              </a:rPr>
              <a:t>və ya seçimə görə dəyəri </a:t>
            </a:r>
            <a:r>
              <a:rPr lang="az-Latn-A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0.5</a:t>
            </a:r>
            <a:r>
              <a:rPr lang="az-Latn-AZ" sz="2400" dirty="0">
                <a:latin typeface="Arial" panose="020B0604020202020204" pitchFamily="34" charset="0"/>
                <a:cs typeface="Arial" panose="020B0604020202020204" pitchFamily="34" charset="0"/>
              </a:rPr>
              <a:t> xal olan bir element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endParaRPr lang="az-Latn-A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z-Latn-AZ" sz="2400" dirty="0">
                <a:latin typeface="Arial" panose="020B0604020202020204" pitchFamily="34" charset="0"/>
                <a:cs typeface="Arial" panose="020B0604020202020204" pitchFamily="34" charset="0"/>
              </a:rPr>
              <a:t>Məcburi elementlərin sayı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az-Latn-A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az-Latn-A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az-Latn-AZ" sz="2400" dirty="0">
                <a:latin typeface="Arial" panose="020B0604020202020204" pitchFamily="34" charset="0"/>
                <a:cs typeface="Arial" panose="020B0604020202020204" pitchFamily="34" charset="0"/>
              </a:rPr>
              <a:t>hər qrupdan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1/</a:t>
            </a:r>
          </a:p>
          <a:p>
            <a:r>
              <a:rPr lang="az-Latn-AZ" sz="2400" dirty="0">
                <a:latin typeface="Arial" panose="020B0604020202020204" pitchFamily="34" charset="0"/>
                <a:cs typeface="Arial" panose="020B0604020202020204" pitchFamily="34" charset="0"/>
              </a:rPr>
              <a:t>Qrup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az-Latn-AZ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400" dirty="0">
                <a:latin typeface="Arial" panose="020B0604020202020204" pitchFamily="34" charset="0"/>
                <a:cs typeface="Arial" panose="020B0604020202020204" pitchFamily="34" charset="0"/>
              </a:rPr>
              <a:t> Əllər üzərində dayaq vəziyyətində qolların b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ükül</a:t>
            </a:r>
            <a:r>
              <a:rPr lang="az-Latn-AZ" sz="2400" dirty="0">
                <a:latin typeface="Arial" panose="020B0604020202020204" pitchFamily="34" charset="0"/>
                <a:cs typeface="Arial" panose="020B0604020202020204" pitchFamily="34" charset="0"/>
              </a:rPr>
              <a:t>üb-açılması-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0.1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2400" dirty="0">
                <a:latin typeface="Arial" panose="020B0604020202020204" pitchFamily="34" charset="0"/>
                <a:cs typeface="Arial" panose="020B0604020202020204" pitchFamily="34" charset="0"/>
              </a:rPr>
              <a:t>xal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z-Latn-AZ" sz="2400" dirty="0">
                <a:latin typeface="Arial" panose="020B0604020202020204" pitchFamily="34" charset="0"/>
                <a:cs typeface="Arial" panose="020B0604020202020204" pitchFamily="34" charset="0"/>
              </a:rPr>
              <a:t>Qrup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az-Latn-A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400" dirty="0">
                <a:latin typeface="Arial" panose="020B0604020202020204" pitchFamily="34" charset="0"/>
                <a:cs typeface="Arial" panose="020B0604020202020204" pitchFamily="34" charset="0"/>
              </a:rPr>
              <a:t> Əllər üzərində dayaq vəziyyətində ayaqların geniş açılması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2400" dirty="0">
                <a:latin typeface="Arial" panose="020B0604020202020204" pitchFamily="34" charset="0"/>
                <a:cs typeface="Arial" panose="020B0604020202020204" pitchFamily="34" charset="0"/>
              </a:rPr>
              <a:t>xal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Qrup</a:t>
            </a:r>
            <a:r>
              <a:rPr lang="en-US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az-Latn-AZ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qrupla</a:t>
            </a:r>
            <a:r>
              <a:rPr lang="az-Latn-AZ" sz="2400" dirty="0">
                <a:latin typeface="Arial" panose="020B0604020202020204" pitchFamily="34" charset="0"/>
                <a:cs typeface="Arial" panose="020B0604020202020204" pitchFamily="34" charset="0"/>
              </a:rPr>
              <a:t>şmış vəziyyətdə tullanma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0.2 </a:t>
            </a:r>
            <a:r>
              <a:rPr lang="az-Latn-AZ" sz="2400" dirty="0">
                <a:latin typeface="Arial" panose="020B0604020202020204" pitchFamily="34" charset="0"/>
                <a:cs typeface="Arial" panose="020B0604020202020204" pitchFamily="34" charset="0"/>
              </a:rPr>
              <a:t>xal</a:t>
            </a: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Qrup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az-Latn-AZ" sz="24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şpaqatda irəliyə əyilmə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az-Latn-A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0.2 </a:t>
            </a:r>
            <a:r>
              <a:rPr lang="az-Latn-AZ" sz="2400" dirty="0">
                <a:latin typeface="Arial" panose="020B0604020202020204" pitchFamily="34" charset="0"/>
                <a:cs typeface="Arial" panose="020B0604020202020204" pitchFamily="34" charset="0"/>
              </a:rPr>
              <a:t>xal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1336</TotalTime>
  <Words>1518</Words>
  <Application>Microsoft Office PowerPoint</Application>
  <PresentationFormat>Экран (4:3)</PresentationFormat>
  <Paragraphs>273</Paragraphs>
  <Slides>18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Calibri</vt:lpstr>
      <vt:lpstr>Constantia</vt:lpstr>
      <vt:lpstr>Wingdings 2</vt:lpstr>
      <vt:lpstr>Flow</vt:lpstr>
      <vt:lpstr>AEROBİKA GİMNASTİKASI ÜZRƏ MİLLİ YARIŞLARIN PROQRAMI  2018 B SƏVİYYƏSİ  </vt:lpstr>
      <vt:lpstr>Презентация PowerPoint</vt:lpstr>
      <vt:lpstr>Yeni başlayanlar (2012-2013)     </vt:lpstr>
      <vt:lpstr>Yarış meydançası 7x7 - fərdi çıxışlar - qadınlar, fərdi çıxışlar – kişilər, qarışıq cütlük, üçlük   10x10 – qrup (4-5 gimnast)</vt:lpstr>
      <vt:lpstr>Cərimələr</vt:lpstr>
      <vt:lpstr>Balacalar   (2010-2011)     </vt:lpstr>
      <vt:lpstr>Yarış meydançası 7x7 - fərdi çıxışlar - qadınlar, fərdi çıxışlar – kişilər, qarışıq cütlük, üçlük   10x10 – qrup (4-5 gimnast)</vt:lpstr>
      <vt:lpstr>Cərimələr</vt:lpstr>
      <vt:lpstr>Uşaqlar  (2007-2009)  </vt:lpstr>
      <vt:lpstr>Yarış meydançası 7x7 - fərdi çıxışlar - qadınlar, fərdi çıxışlar – kişilər, qarışıq cütlük, üçlük  10x10 – qrup(4-5 gimnast), Aerodans </vt:lpstr>
      <vt:lpstr>Cərimələr</vt:lpstr>
      <vt:lpstr> Yeniyetmələr (2004-2006) </vt:lpstr>
      <vt:lpstr>Yarış meydançası  7x7- fərdi çıxışlar- qadınlar, fərdi çıxışlar- kişilər  10x10 - qarışıq cütlük, üçlük, qrup, Aerodans</vt:lpstr>
      <vt:lpstr>Cərimələr</vt:lpstr>
      <vt:lpstr>Azərbaycan Çempionatı</vt:lpstr>
      <vt:lpstr>Bakı Çempionatı</vt:lpstr>
      <vt:lpstr>Azərbaycan Birinciliyi AGF kuboku</vt:lpstr>
      <vt:lpstr>Bakı Birinciliyi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of national competition-2016</dc:title>
  <dc:creator>USER</dc:creator>
  <cp:lastModifiedBy>Sara</cp:lastModifiedBy>
  <cp:revision>135</cp:revision>
  <cp:lastPrinted>2017-12-08T07:02:09Z</cp:lastPrinted>
  <dcterms:created xsi:type="dcterms:W3CDTF">2016-02-14T09:36:26Z</dcterms:created>
  <dcterms:modified xsi:type="dcterms:W3CDTF">2018-08-21T11:39:41Z</dcterms:modified>
</cp:coreProperties>
</file>