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74" r:id="rId4"/>
    <p:sldId id="258" r:id="rId5"/>
    <p:sldId id="268" r:id="rId6"/>
    <p:sldId id="269" r:id="rId7"/>
    <p:sldId id="267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70" r:id="rId17"/>
    <p:sldId id="271" r:id="rId18"/>
    <p:sldId id="272" r:id="rId19"/>
    <p:sldId id="273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836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DECF7-3D37-4DDD-93C7-19BAE33DBEDA}" type="datetimeFigureOut">
              <a:rPr lang="en-US" smtClean="0"/>
              <a:pPr/>
              <a:t>8/21/2018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D1815-D09F-4724-89AF-A464BC095F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715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</a:t>
            </a:r>
            <a:r>
              <a:rPr lang="en-US" baseline="0" dirty="0" smtClean="0"/>
              <a:t> of  national competition –aerobic gymnastics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D1815-D09F-4724-89AF-A464BC095F9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5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D1815-D09F-4724-89AF-A464BC095F9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09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F4DB3E-C712-43F0-BBAD-7B229F4C5F57}" type="datetimeFigureOut">
              <a:rPr lang="en-US" smtClean="0"/>
              <a:pPr/>
              <a:t>8/21/2018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2B16BA-1646-47DC-95F7-A6F5A6D07F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620000" cy="48387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НАЦИОНАЛЬНЫХ  СОРЕВНОВАНИЙ ПО АЭРОБНОЙ ГИМНАСТИКЕ</a:t>
            </a:r>
            <a:r>
              <a:rPr lang="az-Latn-AZ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z-Latn-AZ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z-Latn-AZ" sz="6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en-US" sz="6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6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УРОВЕНЬ </a:t>
            </a:r>
            <a:r>
              <a:rPr lang="az-Latn-AZ" sz="6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5260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Дети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z-Latn-AZ" sz="3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2007-2009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az-Latn-AZ" sz="3200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8763000" cy="4495800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Программа выступлений:</a:t>
            </a:r>
          </a:p>
          <a:p>
            <a:pPr marL="271463" indent="-271463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 Индивидуальное выступление женщин</a:t>
            </a: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 Индивидуальное выступление мужчин</a:t>
            </a: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 Смешанная пара</a:t>
            </a: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 Трио</a:t>
            </a: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 Группа</a:t>
            </a:r>
          </a:p>
          <a:p>
            <a:pPr marL="266700" indent="0">
              <a:buNone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Аэроданс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6670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Допустимая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ценность элементов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0.1-0.4</a:t>
            </a:r>
            <a:r>
              <a:rPr lang="az-Latn-A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или же один элемент ценностью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  <a:r>
              <a:rPr lang="az-Latn-A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балла выборочно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Обязательные элементы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из каждой группы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az-Latn-AZ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отжимание 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балла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широко расставленные ноги в упоре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балла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прыжок в группировке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балла </a:t>
            </a:r>
            <a:endParaRPr lang="az-Latn-A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az-Latn-AZ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прямой шпагат с наклоном вперед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балла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794" y="762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Соревновательная площадка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7x7-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индивидуальное выступление женщин, индивидуальное выступление мужчин, </a:t>
            </a:r>
            <a:b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смешанная пара, трио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10x10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4-5 гимнастов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Аэроданс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94" y="2667000"/>
            <a:ext cx="8229600" cy="4343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Исключения</a:t>
            </a: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Недопустимо отжимание на одной руке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Недопустим упор на одной руке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Недопустимо приземления на одной руке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музыки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мин.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сек.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[+/-5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Максимальное количество сложных элементов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Нет сложного элемента в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Аэродансе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Подъемы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Максимум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элемента, исполняемых на ковре </a:t>
            </a:r>
            <a:endParaRPr lang="en-US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Максимум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акробатических элемента</a:t>
            </a:r>
            <a:endParaRPr lang="en-US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Максимум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приземление на шпагат</a:t>
            </a:r>
            <a:endParaRPr lang="en-US" sz="2000" dirty="0">
              <a:solidFill>
                <a:srgbClr val="FF0000"/>
              </a:solidFill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Сбавки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153194"/>
            <a:ext cx="8686800" cy="4724400"/>
          </a:xfrm>
        </p:spPr>
        <p:txBody>
          <a:bodyPr>
            <a:norm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-и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обязательных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Отсутствие группы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Элементы, оцененные выше, чем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балла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Повторение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-го элемента приземления на шпагат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Элементы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приземления на отжимание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отжимание на одной руке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-ух акробатических элементов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Комбинация недопустима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676400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Пре-юниоры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z-Latn-AZ" sz="33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r>
              <a:rPr lang="az-Latn-AZ" sz="33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-200</a:t>
            </a:r>
            <a:r>
              <a:rPr lang="az-Latn-AZ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гг.</a:t>
            </a:r>
            <a:r>
              <a:rPr lang="az-Latn-AZ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8000" dirty="0"/>
              <a:t/>
            </a:r>
            <a:br>
              <a:rPr lang="en-US" sz="80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66109"/>
            <a:ext cx="8534400" cy="4800600"/>
          </a:xfrm>
        </p:spPr>
        <p:txBody>
          <a:bodyPr>
            <a:normAutofit fontScale="40000" lnSpcReduction="20000"/>
          </a:bodyPr>
          <a:lstStyle/>
          <a:p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Программа выступлений: </a:t>
            </a:r>
          </a:p>
          <a:p>
            <a:pPr marL="271463" indent="0">
              <a:buNone/>
            </a:pP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Индивидуальное выступление женщин</a:t>
            </a:r>
          </a:p>
          <a:p>
            <a:pPr marL="271463" indent="0">
              <a:buNone/>
            </a:pP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Индивидуальное выступление мужчин</a:t>
            </a:r>
          </a:p>
          <a:p>
            <a:pPr marL="271463" indent="0">
              <a:buNone/>
            </a:pP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Смешанная пара</a:t>
            </a:r>
          </a:p>
          <a:p>
            <a:pPr marL="271463" indent="0">
              <a:buNone/>
            </a:pP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Трио</a:t>
            </a:r>
          </a:p>
          <a:p>
            <a:pPr marL="271463" indent="0">
              <a:buNone/>
            </a:pPr>
            <a:r>
              <a:rPr lang="ru-RU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endParaRPr lang="ru-RU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 indent="0">
              <a:buNone/>
            </a:pPr>
            <a:r>
              <a:rPr lang="ru-RU" sz="5000" dirty="0" err="1">
                <a:latin typeface="Arial" panose="020B0604020202020204" pitchFamily="34" charset="0"/>
                <a:cs typeface="Arial" panose="020B0604020202020204" pitchFamily="34" charset="0"/>
              </a:rPr>
              <a:t>Аэроданс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Допустимая ценность элементов 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0.1-0.</a:t>
            </a:r>
            <a:r>
              <a:rPr lang="ru-RU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или же один элемент ценностью </a:t>
            </a:r>
            <a:r>
              <a:rPr lang="ru-RU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  <a:r>
              <a:rPr lang="az-Latn-AZ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балла выборочно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Обязательные элементы 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из каждой группы/ </a:t>
            </a:r>
            <a:endParaRPr lang="az-Latn-AZ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5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az-Latn-AZ" sz="5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переход с </a:t>
            </a:r>
            <a:r>
              <a:rPr lang="ru-RU" sz="5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позиции вертолета на отжимание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0.4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балла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5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az-Latn-AZ" sz="5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широко расставленные ноги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в упоре  с поворотом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максимум на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360° 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0.4</a:t>
            </a:r>
            <a:r>
              <a:rPr lang="az-Latn-AZ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балла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5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az-Latn-AZ" sz="5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прыжок в группировке 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поворотом на 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360°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0.4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балла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5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az-Latn-AZ" sz="5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шпагат в вертикальном положении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 c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поворотом на 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360° 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0.3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балла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09" y="6858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Соревновательная площадка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7x7-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индивидуальное выступление женщин</a:t>
            </a:r>
            <a:r>
              <a:rPr lang="az-Latn-A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индивидуальное выступление мужчин</a:t>
            </a:r>
            <a:r>
              <a:rPr lang="az-Latn-A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10x10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смешанная пара</a:t>
            </a:r>
            <a:r>
              <a:rPr lang="az-Latn-A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группа, </a:t>
            </a:r>
            <a:r>
              <a:rPr lang="ru-RU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Аэроданс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109" y="2586446"/>
            <a:ext cx="8534400" cy="42672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Исключения</a:t>
            </a:r>
          </a:p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Недопустимо отжимание на одной руке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Недопустим упор на одной руке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Недопустимо приземление на одной руке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музыки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мин.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сек.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[+/-5 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Максимальное количество сложных элементов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Нет сложного элемента в </a:t>
            </a:r>
            <a:r>
              <a:rPr lang="ru-RU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Аэродансе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Подъемы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/необязательно/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Максимум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элементов, исполняемых на ковре 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Максимальное количество элементов приземления с переходом </a:t>
            </a:r>
          </a:p>
          <a:p>
            <a:pPr marL="0" indent="0" algn="ctr">
              <a:buNone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на отжимание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Приземления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шпагатом максимум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Максимум 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акробатических элемента</a:t>
            </a:r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Максимум</a:t>
            </a:r>
            <a:r>
              <a:rPr lang="az-Latn-A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az-Latn-AZ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комбинация</a:t>
            </a:r>
            <a:r>
              <a:rPr lang="az-Latn-A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-х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сложных элементов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Сбавки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669" y="1828800"/>
            <a:ext cx="8229600" cy="4922520"/>
          </a:xfrm>
        </p:spPr>
        <p:txBody>
          <a:bodyPr>
            <a:normAutofit/>
          </a:bodyPr>
          <a:lstStyle/>
          <a:p>
            <a:pPr algn="ctr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обязательных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Отсутствие группы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Элементы, оцененные выше, чем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балла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Повторение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элемента приземления на шпагат</a:t>
            </a: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элемента приземления на отжимание </a:t>
            </a: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Элементы приземления на отжимание на одной руке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подъема 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акробатических элементов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комбинации элементов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273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Чемпионат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Азербайджана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Взрослые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2000 и старше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Юниоры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2001-2003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Пре-юниоры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2004-2006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Дети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2007-2009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134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Чемпионат Баку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Взрослые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2000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старше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Юниоры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2001-2003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Пре-юниоры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2004-2006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Дети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2007-2009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994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8305800" cy="13898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Первенство Азербайджана 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Кубок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AGF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89120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Юниоры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2001-2003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Пре-юниоры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2004-2006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Дети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2007-2009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Малыши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2010-2011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1179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Первенство Баку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Юниоры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2001-2003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Пре-юниоры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2004-2006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Дети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2007-2009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Малыши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2010-2011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366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400670"/>
              </p:ext>
            </p:extLst>
          </p:nvPr>
        </p:nvGraphicFramePr>
        <p:xfrm>
          <a:off x="9525" y="9525"/>
          <a:ext cx="9134475" cy="6848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8218"/>
                <a:gridCol w="1272837"/>
                <a:gridCol w="2021564"/>
                <a:gridCol w="2395928"/>
                <a:gridCol w="2395928"/>
              </a:tblGrid>
              <a:tr h="716008">
                <a:tc>
                  <a:txBody>
                    <a:bodyPr/>
                    <a:lstStyle/>
                    <a:p>
                      <a:pPr algn="ctr"/>
                      <a:r>
                        <a:rPr lang="ru-RU" sz="1200" b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Возрастная категория</a:t>
                      </a:r>
                      <a:endParaRPr lang="ru-RU" sz="12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kern="1200" noProof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Программа выступлений</a:t>
                      </a:r>
                      <a:endParaRPr lang="ru-RU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Обязательные элементы</a:t>
                      </a:r>
                      <a:endParaRPr lang="ru-RU" sz="12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Допустимая ценность элементов</a:t>
                      </a:r>
                      <a:endParaRPr lang="ru-RU" sz="12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Сбавки</a:t>
                      </a:r>
                      <a:endParaRPr lang="en-U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04129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Начинающие</a:t>
                      </a:r>
                      <a:r>
                        <a:rPr kumimoji="0" lang="az-Latn-AZ" sz="110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kumimoji="0" lang="en-US" sz="1100" kern="12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0" lang="en-US" sz="110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(2012-2013)</a:t>
                      </a:r>
                      <a:endParaRPr kumimoji="0" lang="en-US" sz="1100" kern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Индивидуальное </a:t>
                      </a:r>
                      <a:endParaRPr kumimoji="0" lang="az-Latn-AZ" sz="105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выступление </a:t>
                      </a:r>
                      <a:r>
                        <a:rPr kumimoji="0" lang="ru-RU" sz="105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женщин</a:t>
                      </a:r>
                      <a:r>
                        <a:rPr kumimoji="0" lang="en-US" sz="105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05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Индивидуальное </a:t>
                      </a:r>
                      <a:endParaRPr kumimoji="0" lang="az-Latn-AZ" sz="105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выступление </a:t>
                      </a:r>
                      <a:r>
                        <a:rPr kumimoji="0" lang="ru-RU" sz="105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мужчин</a:t>
                      </a:r>
                      <a:endParaRPr kumimoji="0" lang="en-US" sz="105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Смешанная пара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Трио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Группа</a:t>
                      </a:r>
                      <a:endParaRPr kumimoji="0" lang="en-US" sz="105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az-Latn-AZ" sz="11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отжимание </a:t>
                      </a:r>
                      <a:endParaRPr lang="az-Latn-AZ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az-Latn-AZ" sz="11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широко расставленные ноги в упоре</a:t>
                      </a:r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11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прыжок в группировке</a:t>
                      </a:r>
                      <a:endParaRPr lang="az-Latn-AZ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ru-RU" sz="11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прямой шпагат с наклоном вперед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Максимум </a:t>
                      </a:r>
                      <a:r>
                        <a:rPr lang="ru-RU" sz="11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RU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элементов от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 </a:t>
                      </a:r>
                      <a:r>
                        <a:rPr lang="ru-RU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баллов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 же один </a:t>
                      </a:r>
                      <a:r>
                        <a:rPr lang="ru-RU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ценностью </a:t>
                      </a:r>
                      <a:r>
                        <a:rPr lang="ru-RU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az-Latn-AZ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балла выборочно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en-US" sz="11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11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</a:t>
                      </a:r>
                      <a:r>
                        <a:rPr lang="ru-RU" sz="110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</a:t>
                      </a:r>
                      <a:r>
                        <a:rPr lang="ru-RU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элементов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обязательных элементов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группы элементов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Элементы ценностью выше на </a:t>
                      </a:r>
                      <a:r>
                        <a:rPr lang="ru-RU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az-Latn-AZ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балла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Повторение элементов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10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-го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элемента приземления</a:t>
                      </a:r>
                      <a:r>
                        <a:rPr lang="az-Latn-AZ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шпагат</a:t>
                      </a:r>
                      <a:endParaRPr lang="ru-RU" sz="11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04129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Малыши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2010-2011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1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Индивидуальное </a:t>
                      </a:r>
                      <a:endParaRPr kumimoji="0" lang="az-Latn-AZ" sz="105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выступление </a:t>
                      </a:r>
                      <a:r>
                        <a:rPr kumimoji="0" lang="ru-RU" sz="105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женщин</a:t>
                      </a:r>
                      <a:r>
                        <a:rPr kumimoji="0" lang="en-US" sz="105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05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Индивидуальное </a:t>
                      </a:r>
                      <a:endParaRPr kumimoji="0" lang="az-Latn-AZ" sz="105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выступление </a:t>
                      </a:r>
                      <a:r>
                        <a:rPr kumimoji="0" lang="ru-RU" sz="105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мужчин</a:t>
                      </a:r>
                      <a:endParaRPr kumimoji="0" lang="en-US" sz="105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Смешанная пара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Трио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Группа</a:t>
                      </a:r>
                      <a:endParaRPr kumimoji="0" lang="en-US" sz="105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az-Latn-AZ" sz="11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отжимание </a:t>
                      </a:r>
                      <a:endParaRPr lang="az-Latn-AZ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az-Latn-AZ" sz="11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широко расставленные ноги в упоре</a:t>
                      </a:r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прыжок в группировке</a:t>
                      </a:r>
                      <a:endParaRPr lang="az-Latn-AZ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az-Latn-AZ" sz="11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прямой шпагат с наклоном вперед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Максимум </a:t>
                      </a:r>
                      <a:r>
                        <a:rPr lang="ru-RU" sz="11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RU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элементов от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 </a:t>
                      </a:r>
                      <a:r>
                        <a:rPr lang="ru-RU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баллов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 же один </a:t>
                      </a:r>
                      <a:r>
                        <a:rPr lang="ru-RU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ценностью </a:t>
                      </a:r>
                      <a:r>
                        <a:rPr lang="ru-RU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az-Latn-AZ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балла выборочно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11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</a:t>
                      </a:r>
                      <a:r>
                        <a:rPr lang="ru-RU" sz="110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</a:t>
                      </a:r>
                      <a:r>
                        <a:rPr lang="ru-RU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элементов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обязательных элементов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группы элементов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Элементы ценностью выше на </a:t>
                      </a:r>
                      <a:r>
                        <a:rPr lang="ru-RU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az-Latn-AZ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балла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Повторение элементов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10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-го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элемента приземления</a:t>
                      </a:r>
                      <a:r>
                        <a:rPr lang="az-Latn-AZ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шпагат</a:t>
                      </a:r>
                      <a:endParaRPr lang="ru-RU" sz="11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0498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Дети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2007-2009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1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Индивидуальное </a:t>
                      </a:r>
                      <a:endParaRPr kumimoji="0" lang="az-Latn-AZ" sz="105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выступление </a:t>
                      </a:r>
                      <a:r>
                        <a:rPr kumimoji="0" lang="ru-RU" sz="105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женщин</a:t>
                      </a:r>
                      <a:r>
                        <a:rPr kumimoji="0" lang="en-US" sz="105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05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Индивидуальное </a:t>
                      </a:r>
                      <a:endParaRPr kumimoji="0" lang="az-Latn-AZ" sz="105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выступление </a:t>
                      </a:r>
                      <a:r>
                        <a:rPr kumimoji="0" lang="ru-RU" sz="105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мужчин</a:t>
                      </a:r>
                      <a:endParaRPr kumimoji="0" lang="en-US" sz="105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Смешанная пара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Трио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Группа</a:t>
                      </a:r>
                      <a:endParaRPr kumimoji="0" lang="en-US" sz="105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kern="1200" noProof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Аэроданс</a:t>
                      </a:r>
                      <a:endParaRPr kumimoji="0" lang="ru-RU" sz="105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ru-RU" sz="11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отжимание</a:t>
                      </a:r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широко расставленные ноги в упоре</a:t>
                      </a:r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прыжок в группировке</a:t>
                      </a:r>
                      <a:endParaRPr lang="az-Latn-AZ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az-Latn-AZ" sz="11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прямой шпагат с наклоном вперед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Максимум </a:t>
                      </a:r>
                      <a:r>
                        <a:rPr lang="ru-RU" sz="11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RU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элементов от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 </a:t>
                      </a:r>
                      <a:r>
                        <a:rPr lang="ru-RU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баллов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 же один </a:t>
                      </a:r>
                      <a:r>
                        <a:rPr lang="ru-RU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ценностью </a:t>
                      </a:r>
                      <a:r>
                        <a:rPr lang="ru-RU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az-Latn-AZ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балла выборочно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11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</a:t>
                      </a:r>
                      <a:r>
                        <a:rPr lang="ru-RU" sz="110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обязательных элементов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группы элементов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Элементы ценностью выше на </a:t>
                      </a:r>
                      <a:r>
                        <a:rPr lang="ru-RU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az-Latn-AZ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балла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Повторение элементов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10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-го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элемента приземления</a:t>
                      </a:r>
                      <a:r>
                        <a:rPr lang="az-Latn-AZ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шпагат</a:t>
                      </a:r>
                      <a:endParaRPr lang="ru-RU" sz="1100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794527"/>
              </p:ext>
            </p:extLst>
          </p:nvPr>
        </p:nvGraphicFramePr>
        <p:xfrm>
          <a:off x="0" y="609600"/>
          <a:ext cx="9144001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458036"/>
                <a:gridCol w="1910687"/>
                <a:gridCol w="2183642"/>
                <a:gridCol w="2524836"/>
              </a:tblGrid>
              <a:tr h="6248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Пре-юниоры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2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az-Latn-AZ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2004-2006</a:t>
                      </a:r>
                      <a:r>
                        <a:rPr lang="az-Latn-AZ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Индивидуальное </a:t>
                      </a:r>
                      <a:endParaRPr kumimoji="0" lang="az-Latn-AZ" sz="120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выступление женщин</a:t>
                      </a:r>
                      <a:r>
                        <a:rPr kumimoji="0" lang="en-US" sz="12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Индивидуальное </a:t>
                      </a:r>
                      <a:endParaRPr kumimoji="0" lang="az-Latn-AZ" sz="120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выступление мужчин</a:t>
                      </a:r>
                      <a:endParaRPr kumimoji="0" lang="en-US" sz="120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Смешанная пара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Трио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Группа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kern="1200" noProof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Аэроданс</a:t>
                      </a:r>
                      <a:endParaRPr kumimoji="0" lang="az-Latn-AZ" sz="120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z-Latn-AZ" sz="120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FF0000"/>
                          </a:solidFill>
                        </a:rPr>
                        <a:t>Первые 50% соревнования уровня А могут соревноваться только на соревнованиях уровня 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FF0000"/>
                          </a:solidFill>
                        </a:rPr>
                        <a:t>Второе 50% могут участвовать</a:t>
                      </a:r>
                      <a:r>
                        <a:rPr lang="ru-RU" sz="1200" b="0" baseline="0" dirty="0" smtClean="0">
                          <a:solidFill>
                            <a:srgbClr val="FF0000"/>
                          </a:solidFill>
                        </a:rPr>
                        <a:t> только </a:t>
                      </a:r>
                      <a:r>
                        <a:rPr lang="ru-RU" sz="1200" b="0" dirty="0" smtClean="0">
                          <a:solidFill>
                            <a:srgbClr val="FF0000"/>
                          </a:solidFill>
                        </a:rPr>
                        <a:t>на уровне B.</a:t>
                      </a:r>
                      <a:endParaRPr lang="en-US" sz="12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az-Latn-AZ" sz="1200" b="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переход с </a:t>
                      </a:r>
                      <a:r>
                        <a:rPr kumimoji="0" lang="ru-RU" sz="1200" b="0" kern="1200" baseline="0" noProof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позиции вертолета на </a:t>
                      </a:r>
                      <a:r>
                        <a:rPr kumimoji="0" lang="ru-RU" sz="12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отжимание</a:t>
                      </a:r>
                      <a:endParaRPr kumimoji="0" lang="en-US" sz="1200" b="0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en-US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az-Latn-AZ" sz="1200" b="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широко расставленные ноги</a:t>
                      </a:r>
                      <a:r>
                        <a:rPr lang="az-Latn-AZ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упоре  с поворотом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максимум </a:t>
                      </a:r>
                      <a:r>
                        <a:rPr lang="az-Latn-AZ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360°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прыжок в группировке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поворотом на </a:t>
                      </a:r>
                      <a:r>
                        <a:rPr lang="az-Latn-AZ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360°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az-Latn-AZ" sz="1200" b="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шпагат в вертикальном положении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поворотом на </a:t>
                      </a:r>
                      <a:r>
                        <a:rPr lang="az-Latn-AZ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360° 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az-Latn-AZ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FF0000"/>
                          </a:solidFill>
                        </a:rPr>
                        <a:t>Первые 50% соревнования уровня А могут соревноваться только на соревнованиях уровня 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FF0000"/>
                          </a:solidFill>
                        </a:rPr>
                        <a:t>Второе 50% могут участвовать</a:t>
                      </a:r>
                      <a:r>
                        <a:rPr lang="ru-RU" sz="1200" b="0" baseline="0" dirty="0" smtClean="0">
                          <a:solidFill>
                            <a:srgbClr val="FF0000"/>
                          </a:solidFill>
                        </a:rPr>
                        <a:t> только </a:t>
                      </a:r>
                      <a:r>
                        <a:rPr lang="ru-RU" sz="1200" b="0" dirty="0" smtClean="0">
                          <a:solidFill>
                            <a:srgbClr val="FF0000"/>
                          </a:solidFill>
                        </a:rPr>
                        <a:t>на уровне B.</a:t>
                      </a:r>
                      <a:endParaRPr lang="en-US" sz="12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Максимум </a:t>
                      </a:r>
                      <a:r>
                        <a:rPr lang="ru-RU" sz="1200" b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200" b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элементов </a:t>
                      </a:r>
                    </a:p>
                    <a:p>
                      <a:pPr algn="ctr"/>
                      <a:r>
                        <a:rPr lang="ru-RU" sz="12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1200" b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r>
                        <a:rPr lang="ru-RU" sz="12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 </a:t>
                      </a:r>
                      <a:r>
                        <a:rPr lang="ru-RU" sz="1200" b="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r>
                        <a:rPr lang="ru-RU" sz="12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баллов</a:t>
                      </a:r>
                    </a:p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12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 же один </a:t>
                      </a:r>
                      <a:r>
                        <a:rPr lang="ru-RU" sz="1200" b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</a:t>
                      </a:r>
                      <a:r>
                        <a:rPr lang="ru-RU" sz="12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ценностью </a:t>
                      </a:r>
                      <a:r>
                        <a:rPr lang="ru-RU" sz="1200" b="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az-Latn-AZ" sz="1200" b="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ru-RU" sz="12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балла выборочно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200" b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1200" b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200" b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-и элементов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2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обязательных элементов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2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группы элементов</a:t>
                      </a:r>
                      <a:endParaRPr lang="az-Latn-AZ" sz="1200" b="0" baseline="0" noProof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2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Элементы ценностью выше на </a:t>
                      </a:r>
                      <a:r>
                        <a:rPr lang="ru-RU" sz="1200" b="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az-Latn-AZ" sz="1200" b="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az-Latn-AZ" sz="12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балла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2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Повторение элементов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2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1200" b="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2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-го элемента приземления</a:t>
                      </a:r>
                      <a:r>
                        <a:rPr lang="az-Latn-AZ" sz="12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шпагат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2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1200" b="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2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-го элемент</a:t>
                      </a:r>
                      <a:r>
                        <a:rPr lang="az-Latn-AZ" sz="12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ru-RU" sz="12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приземления на отжимание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2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1200" b="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2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-и элементов, исполняемых на ковре </a:t>
                      </a:r>
                      <a:endParaRPr lang="ru-RU" sz="1200" b="0" noProof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705415"/>
              </p:ext>
            </p:extLst>
          </p:nvPr>
        </p:nvGraphicFramePr>
        <p:xfrm>
          <a:off x="0" y="34705"/>
          <a:ext cx="9144001" cy="579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458036"/>
                <a:gridCol w="1910687"/>
                <a:gridCol w="2183642"/>
                <a:gridCol w="2524836"/>
              </a:tblGrid>
              <a:tr h="579461">
                <a:tc>
                  <a:txBody>
                    <a:bodyPr/>
                    <a:lstStyle/>
                    <a:p>
                      <a:pPr algn="ctr"/>
                      <a:r>
                        <a:rPr lang="ru-RU" sz="1200" b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Возрастная категория</a:t>
                      </a:r>
                      <a:endParaRPr lang="ru-RU" sz="12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kern="1200" noProof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Программа выступлений</a:t>
                      </a:r>
                      <a:endParaRPr lang="ru-RU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Обязательные элементы</a:t>
                      </a:r>
                      <a:endParaRPr lang="ru-RU" sz="12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Допустимая ценность элементов</a:t>
                      </a:r>
                      <a:endParaRPr lang="ru-RU" sz="12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Сбавки</a:t>
                      </a:r>
                      <a:endParaRPr lang="en-U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962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ru-RU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Начинающие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z-Latn-AZ" sz="3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az-Latn-A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2-2013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гг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az-Latn-A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220200" cy="480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Программа выступлений: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 indent="-271463">
              <a:spcBef>
                <a:spcPts val="0"/>
              </a:spcBef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Индивидуальное выступление </a:t>
            </a:r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женщин      </a:t>
            </a:r>
            <a:endParaRPr lang="az-Latn-AZ" sz="20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 indent="-271463">
              <a:spcBef>
                <a:spcPts val="0"/>
              </a:spcBef>
              <a:buNone/>
            </a:pPr>
            <a:r>
              <a:rPr lang="az-Latn-AZ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Индивидуальное выступление мужчин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az-Latn-AZ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Смешанная пара</a:t>
            </a:r>
            <a:endParaRPr lang="az-Latn-AZ" sz="20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az-Latn-AZ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Трио</a:t>
            </a:r>
          </a:p>
          <a:p>
            <a:pPr marL="271463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Допустимая ценность элементов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0.1-0.4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или же один элемент ценностью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балла выборочно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en-US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Обязательные элементы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из каждой группы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az-Latn-AZ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отжимание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балла </a:t>
            </a:r>
            <a:endParaRPr lang="az-Latn-A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az-Latn-AZ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широко расставленные ноги в упоре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балла </a:t>
            </a:r>
            <a:endParaRPr lang="az-Latn-A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прыжок в группировке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балла </a:t>
            </a:r>
            <a:endParaRPr lang="az-Latn-A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az-Latn-AZ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прямой шпагат с наклоном вперед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балла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endParaRPr lang="en-US" sz="2400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0"/>
            <a:ext cx="8229600" cy="274320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Соревновательная площадка</a:t>
            </a:r>
            <a:b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7x7-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индивидуальное выступление женщин, индивидуальное выступление мужчин, </a:t>
            </a:r>
            <a:b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смешанная пара, трио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10x10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4-5 гимнастов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153400" cy="4267200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6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Исключения</a:t>
            </a:r>
          </a:p>
          <a:p>
            <a:pPr algn="ctr"/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Недопустимо отжимания на одной руке</a:t>
            </a:r>
            <a:endParaRPr lang="en-US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Недопустим упор на одной руке</a:t>
            </a:r>
          </a:p>
          <a:p>
            <a:pPr algn="ctr"/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Недопустимо приземление на одну руку</a:t>
            </a:r>
            <a:endParaRPr lang="en-US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музыки 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мин.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ru-RU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сек. 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[+/-5 </a:t>
            </a:r>
            <a:r>
              <a:rPr lang="ru-RU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algn="ctr"/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Максимальное количество сложных элементов 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algn="ctr"/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Подъемы</a:t>
            </a:r>
            <a:r>
              <a:rPr lang="az-Latn-AZ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algn="ctr"/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Максимум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элемента, исполняемых на ковре </a:t>
            </a:r>
            <a:endParaRPr lang="en-US" sz="6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Максимум 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приземление с прыжком</a:t>
            </a:r>
            <a:r>
              <a:rPr lang="az-Latn-AZ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на шпагат</a:t>
            </a:r>
          </a:p>
          <a:p>
            <a:pPr algn="ctr"/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Максимум </a:t>
            </a:r>
            <a:r>
              <a:rPr lang="ru-RU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 акробатических элемента</a:t>
            </a:r>
            <a:endParaRPr lang="en-US" sz="6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Комбинация</a:t>
            </a:r>
            <a:r>
              <a:rPr lang="ru-RU" sz="6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недопустима</a:t>
            </a:r>
            <a:endParaRPr lang="en-US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700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034" y="5334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Сбавки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>
            <a:norm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-и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обязательных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Отсутствие группы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Элементы, оцененные выше, чем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балла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Повторение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-го элемента приземления на шпагат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Элементы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приземления на отжимание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отжимание на одной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руке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-ух акробатических элементов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Комбинация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недопустима</a:t>
            </a:r>
            <a:endParaRPr lang="en-US" sz="2000" dirty="0"/>
          </a:p>
          <a:p>
            <a:pPr algn="ctr">
              <a:buFont typeface="Arial" pitchFamily="34" charset="0"/>
              <a:buChar char="•"/>
            </a:pP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426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Малыши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z-Latn-AZ" sz="3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az-Latn-AZ" sz="36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-201</a:t>
            </a:r>
            <a:r>
              <a:rPr lang="az-Latn-AZ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гг.</a:t>
            </a:r>
            <a:r>
              <a:rPr lang="az-Latn-A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220200" cy="480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Программа выступлений: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 indent="-271463">
              <a:spcBef>
                <a:spcPts val="0"/>
              </a:spcBef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Индивидуальное выступление </a:t>
            </a:r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женщин      </a:t>
            </a:r>
            <a:endParaRPr lang="az-Latn-AZ" sz="20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 indent="-271463">
              <a:spcBef>
                <a:spcPts val="0"/>
              </a:spcBef>
              <a:buNone/>
            </a:pPr>
            <a:r>
              <a:rPr lang="az-Latn-AZ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Индивидуальное выступление мужчин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az-Latn-AZ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Смешанная пара</a:t>
            </a:r>
            <a:endParaRPr lang="az-Latn-AZ" sz="20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az-Latn-AZ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Трио</a:t>
            </a:r>
          </a:p>
          <a:p>
            <a:pPr marL="271463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Допустимая ценность элементов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0.1-0.4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или же один элемент ценностью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балла выборочно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en-US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Обязательные элементы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из каждой группы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az-Latn-AZ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отжимание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балла </a:t>
            </a:r>
            <a:endParaRPr lang="az-Latn-A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az-Latn-AZ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широко расставленные ноги в упоре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балла </a:t>
            </a:r>
            <a:endParaRPr lang="az-Latn-A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прыжок в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группировке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балла </a:t>
            </a:r>
            <a:endParaRPr lang="az-Latn-A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az-Latn-AZ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прямой шпагат с наклоном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вперед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балла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endParaRPr lang="en-US" sz="2400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175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76200"/>
            <a:ext cx="8229600" cy="274320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Соревновательная площадка</a:t>
            </a:r>
            <a:b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7x7-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индивидуальное выступление женщин, индивидуальное выступление мужчин, </a:t>
            </a:r>
            <a:b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смешанная пара,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трио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10x10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4-5 гимнастов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153400" cy="4343400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6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Исключения</a:t>
            </a:r>
          </a:p>
          <a:p>
            <a:pPr algn="ctr"/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Недопустимо отжимания на одной руке</a:t>
            </a:r>
            <a:endParaRPr lang="en-US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Недопустим упор на одной руке</a:t>
            </a:r>
          </a:p>
          <a:p>
            <a:pPr algn="ctr"/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Недопустимо приземление на одну руку</a:t>
            </a:r>
            <a:endParaRPr lang="en-US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музыки 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мин.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ru-RU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сек. 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[+/-5 </a:t>
            </a:r>
            <a:r>
              <a:rPr lang="ru-RU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algn="ctr"/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Максимальное количество сложных элементов 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algn="ctr"/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Подъемы</a:t>
            </a:r>
            <a:r>
              <a:rPr lang="az-Latn-AZ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algn="ctr"/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Максимум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элемента, исполняемых на ковре </a:t>
            </a:r>
            <a:endParaRPr lang="en-US" sz="6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Максимум 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приземление с прыжком</a:t>
            </a:r>
            <a:r>
              <a:rPr lang="az-Latn-AZ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на шпагат</a:t>
            </a:r>
          </a:p>
          <a:p>
            <a:pPr algn="ctr"/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Максимум </a:t>
            </a:r>
            <a:r>
              <a:rPr lang="ru-RU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 акробатических элемента</a:t>
            </a:r>
            <a:endParaRPr lang="en-US" sz="6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Комбинация</a:t>
            </a:r>
            <a:r>
              <a:rPr lang="ru-RU" sz="6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недопустима</a:t>
            </a:r>
            <a:endParaRPr lang="en-US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034" y="533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Сбавки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>
            <a:norm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-и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обязательных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Отсутствие группы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Элементы, оцененные выше, чем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балла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Повторение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-го элемента приземления на шпагат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Элементы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приземления на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отжимание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отжимание на одной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руке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-ух акробатических элементов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Комбинация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недопустима</a:t>
            </a:r>
            <a:endParaRPr lang="en-US" sz="2000" dirty="0"/>
          </a:p>
          <a:p>
            <a:pPr algn="ctr">
              <a:buFont typeface="Arial" pitchFamily="34" charset="0"/>
              <a:buChar char="•"/>
            </a:pP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1155</TotalTime>
  <Words>926</Words>
  <Application>Microsoft Office PowerPoint</Application>
  <PresentationFormat>Экран (4:3)</PresentationFormat>
  <Paragraphs>283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Constantia</vt:lpstr>
      <vt:lpstr>Wingdings 2</vt:lpstr>
      <vt:lpstr>Flow</vt:lpstr>
      <vt:lpstr>ПРОГРАММА НАЦИОНАЛЬНЫХ  СОРЕВНОВАНИЙ ПО АЭРОБНОЙ ГИМНАСТИКЕ 2018 УРОВЕНЬ B</vt:lpstr>
      <vt:lpstr>Презентация PowerPoint</vt:lpstr>
      <vt:lpstr>Презентация PowerPoint</vt:lpstr>
      <vt:lpstr> Начинающие (2012-2013гг.)</vt:lpstr>
      <vt:lpstr>Соревновательная площадка 7x7- индивидуальное выступление женщин, индивидуальное выступление мужчин,  смешанная пара, трио 10x10 – группа (4-5 гимнастов)</vt:lpstr>
      <vt:lpstr>Сбавки</vt:lpstr>
      <vt:lpstr> Малыши (2010-2011гг.)</vt:lpstr>
      <vt:lpstr>Соревновательная площадка 7x7- индивидуальное выступление женщин, индивидуальное выступление мужчин,  смешанная пара, трио 10x10 – группа (4-5 гимнастов)</vt:lpstr>
      <vt:lpstr>Сбавки</vt:lpstr>
      <vt:lpstr>Дети (2007-2009гг.) </vt:lpstr>
      <vt:lpstr>Соревновательная площадка 7x7- индивидуальное выступление женщин, индивидуальное выступление мужчин,  смешанная пара, трио 10x10 – группа (4-5 гимнастов), Аэроданс</vt:lpstr>
      <vt:lpstr>Сбавки</vt:lpstr>
      <vt:lpstr> Пре-юниоры (2004-2006гг.) </vt:lpstr>
      <vt:lpstr>Соревновательная площадка 7x7- индивидуальное выступление женщин, индивидуальное выступление мужчин,  10x10 – смешанная пара, трио группа, Аэроданс</vt:lpstr>
      <vt:lpstr>Сбавки</vt:lpstr>
      <vt:lpstr> Чемпионат Азербайджана </vt:lpstr>
      <vt:lpstr>Чемпионат Баку</vt:lpstr>
      <vt:lpstr>   Первенство Азербайджана  Кубок AGF</vt:lpstr>
      <vt:lpstr>Первенство Баку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of national competition-2016</dc:title>
  <dc:creator>USER</dc:creator>
  <cp:lastModifiedBy>Sara</cp:lastModifiedBy>
  <cp:revision>171</cp:revision>
  <dcterms:created xsi:type="dcterms:W3CDTF">2016-02-14T09:36:26Z</dcterms:created>
  <dcterms:modified xsi:type="dcterms:W3CDTF">2018-08-21T12:15:56Z</dcterms:modified>
</cp:coreProperties>
</file>