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81" r:id="rId4"/>
    <p:sldId id="282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5" r:id="rId15"/>
    <p:sldId id="276" r:id="rId16"/>
    <p:sldId id="277" r:id="rId17"/>
    <p:sldId id="278" r:id="rId18"/>
    <p:sldId id="279" r:id="rId19"/>
    <p:sldId id="280" r:id="rId20"/>
    <p:sldId id="270" r:id="rId21"/>
    <p:sldId id="271" r:id="rId22"/>
    <p:sldId id="272" r:id="rId23"/>
    <p:sldId id="273" r:id="rId24"/>
  </p:sldIdLst>
  <p:sldSz cx="9144000" cy="6858000" type="screen4x3"/>
  <p:notesSz cx="9944100" cy="680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5EA"/>
    <a:srgbClr val="0F6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1986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2689" y="0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DECF7-3D37-4DDD-93C7-19BAE33DBEDA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71838" y="511175"/>
            <a:ext cx="3400425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410" y="3232666"/>
            <a:ext cx="7955280" cy="3062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2689" y="6464151"/>
            <a:ext cx="4309110" cy="3402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D1815-D09F-4724-89AF-A464BC095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1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</a:t>
            </a:r>
            <a:r>
              <a:rPr lang="en-US" baseline="0" dirty="0" smtClean="0"/>
              <a:t> of  national competition –</a:t>
            </a:r>
            <a:r>
              <a:rPr lang="en-US" baseline="0" smtClean="0"/>
              <a:t>aerobic gymnastics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D1815-D09F-4724-89AF-A464BC095F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D1815-D09F-4724-89AF-A464BC095F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09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D1815-D09F-4724-89AF-A464BC095F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93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F4DB3E-C712-43F0-BBAD-7B229F4C5F57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2B16BA-1646-47DC-95F7-A6F5A6D07F1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28800"/>
            <a:ext cx="7620000" cy="48387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НАЦИОНАЛЬНЫХ  СОРЕВНОВАНИЙ ПО АЭРОБНОЙ ГИМНАСТИКЕ</a:t>
            </a:r>
            <a:r>
              <a:rPr lang="az-Latn-AZ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z-Latn-AZ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en-US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0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Сбавки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153194"/>
            <a:ext cx="8686800" cy="4724400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-и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обязательных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Отсутствие группы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Элементы, оцененные выше, чем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балла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Повторение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-го элемента приземления на шпагат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Элементы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приземления на отжимание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отжимание на одной руке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-ух акробатических элементов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Комбинация недопустима</a:t>
            </a:r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676400"/>
          </a:xfrm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Пре-юниоры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33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az-Latn-AZ" sz="33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-200</a:t>
            </a:r>
            <a:r>
              <a:rPr lang="az-Latn-AZ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гг.</a:t>
            </a:r>
            <a:r>
              <a:rPr lang="az-Latn-AZ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8000" dirty="0"/>
              <a:t/>
            </a:r>
            <a:br>
              <a:rPr lang="en-US" sz="8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66109"/>
            <a:ext cx="8534400" cy="4800600"/>
          </a:xfrm>
        </p:spPr>
        <p:txBody>
          <a:bodyPr>
            <a:normAutofit fontScale="40000" lnSpcReduction="20000"/>
          </a:bodyPr>
          <a:lstStyle/>
          <a:p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выступлений: </a:t>
            </a:r>
          </a:p>
          <a:p>
            <a:pPr marL="271463" indent="0">
              <a:buNone/>
            </a:pP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женщин</a:t>
            </a:r>
          </a:p>
          <a:p>
            <a:pPr marL="271463" indent="0">
              <a:buNone/>
            </a:pP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мужчин</a:t>
            </a:r>
          </a:p>
          <a:p>
            <a:pPr marL="271463" indent="0">
              <a:buNone/>
            </a:pP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</a:p>
          <a:p>
            <a:pPr marL="271463" indent="0">
              <a:buNone/>
            </a:pP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</a:p>
          <a:p>
            <a:pPr marL="271463" indent="0">
              <a:buNone/>
            </a:pPr>
            <a:r>
              <a:rPr lang="ru-RU" sz="50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endParaRPr lang="ru-RU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0">
              <a:buNone/>
            </a:pPr>
            <a:r>
              <a:rPr lang="ru-RU" sz="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Аэроданс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Допустимая ценность элементов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</a:t>
            </a:r>
            <a:r>
              <a:rPr lang="ru-RU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или же один элемент ценностью </a:t>
            </a:r>
            <a:r>
              <a:rPr lang="ru-RU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балла выборочно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Обязательные элементы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из каждой группы/ </a:t>
            </a:r>
            <a:endParaRPr lang="az-Latn-AZ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переход с </a:t>
            </a:r>
            <a:r>
              <a:rPr lang="ru-RU" sz="5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позиции вертолета на отжимание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широко расставленные ноги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в упоре  с поворотом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максимум на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360°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</a:t>
            </a:r>
            <a:r>
              <a:rPr lang="az-Latn-AZ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прыжок в группировке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поворотом на 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360°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0.4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5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шпагат в вертикальном положении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поворотом на 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360° </a:t>
            </a:r>
            <a:r>
              <a:rPr lang="en-US" sz="5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 </a:t>
            </a:r>
            <a:r>
              <a:rPr lang="ru-RU" sz="5000" dirty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09" y="6858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Соревновательная площадка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7x7-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индивидуальное выступление женщин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мужчин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группа, </a:t>
            </a:r>
            <a:r>
              <a:rPr lang="ru-RU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Аэроданс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109" y="2586446"/>
            <a:ext cx="8534400" cy="42672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Исключения</a:t>
            </a: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Недопустимо отжимание на одной руке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 упор на одной руке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Недопустимо приземление на одной руке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музыки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мин.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сек.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сложных элементов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Подъемы -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/необязательно/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элементов, исполняемых на ковре 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элементов приземления с переходом </a:t>
            </a:r>
          </a:p>
          <a:p>
            <a:pPr marL="0" indent="0" algn="ctr">
              <a:buNone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 отжимание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Приземления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шпагатом максимум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акробатических элемента</a:t>
            </a: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az-Latn-A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az-Latn-AZ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комбинация</a:t>
            </a:r>
            <a:r>
              <a:rPr lang="az-Latn-A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-х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сложных элементов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Сбавки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669" y="1828800"/>
            <a:ext cx="8229600" cy="4922520"/>
          </a:xfrm>
        </p:spPr>
        <p:txBody>
          <a:bodyPr>
            <a:normAutofit/>
          </a:bodyPr>
          <a:lstStyle/>
          <a:p>
            <a:pPr algn="ctr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обязательных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Отсутствие группы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Элементы, оцененные выше, чем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балла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Повторение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элемента приземления на шпагат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элемента приземления на отжимание 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Элементы приземления на отжимание на одной руке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подъема 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акробатических элементов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комбинации элементов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81000"/>
            <a:ext cx="8229600" cy="25146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Юниоры</a:t>
            </a:r>
            <a:r>
              <a:rPr lang="az-Latn-AZ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z-Latn-AZ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2001-2003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гг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z-Latn-A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152400" y="2133600"/>
            <a:ext cx="8915400" cy="4724400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выступлений: 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женщин</a:t>
            </a:r>
          </a:p>
          <a:p>
            <a:pPr marL="271463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мужчин</a:t>
            </a:r>
          </a:p>
          <a:p>
            <a:pPr marL="271463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</a:p>
          <a:p>
            <a:pPr marL="271463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</a:p>
          <a:p>
            <a:pPr marL="271463" indent="0">
              <a:buNone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0">
              <a:buNone/>
            </a:pP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Аэроданс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Допустимая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ценность элементов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0.1-0.7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или же один элемент ценностью </a:t>
            </a:r>
            <a:r>
              <a:rPr lang="ru-RU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баллов выборочно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Обязательные элементы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из каждой группы/ </a:t>
            </a:r>
            <a:endParaRPr lang="az-Latn-A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переход с позиции вертолета на шпагат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отжимание в упоре </a:t>
            </a:r>
            <a:r>
              <a:rPr lang="ru-RU" sz="29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Венсона</a:t>
            </a:r>
            <a:r>
              <a:rPr lang="ru-RU" sz="2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широко   расставленные ноги в упоре с поворотом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180° 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0.6</a:t>
            </a:r>
            <a:r>
              <a:rPr lang="az-Latn-AZ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прыжок с широко расставленными ногами 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9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29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переход с элемента иллюзия на  шпагат в вертикальном положении  / переход с элемента свободная иллюзия на шпагат в вертикальном положении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0.7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en-US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Соревновательная площадка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 smtClean="0">
                <a:solidFill>
                  <a:srgbClr val="FF0000"/>
                </a:solidFill>
              </a:rPr>
              <a:t>10x10</a:t>
            </a:r>
            <a:r>
              <a:rPr lang="ru-RU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индивидуальное выступление женщин, индивидуальное выступление </a:t>
            </a:r>
            <a:r>
              <a:rPr lang="ru-RU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мужчин</a:t>
            </a:r>
            <a:r>
              <a:rPr lang="en-US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</a:t>
            </a:r>
            <a:r>
              <a:rPr lang="ru-RU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</a:t>
            </a:r>
            <a:r>
              <a:rPr lang="az-Latn-AZ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az-Latn-AZ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en-US" sz="3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Аэроданс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305800" cy="4038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Исключения</a:t>
            </a:r>
          </a:p>
          <a:p>
            <a:pPr algn="ctr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Не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допустимо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приземления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на одной руке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музыки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мин.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сек. 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сложных элементов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индивидуальных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выступлений женщин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мужчин 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az-Latn-AZ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смешанных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пар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az-Latn-AZ" sz="1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algn="ctr"/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Нет сложного элемента в </a:t>
            </a:r>
            <a:r>
              <a:rPr lang="ru-RU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Аэродансе</a:t>
            </a:r>
            <a:endParaRPr lang="en-US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Подъемы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en-US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элементов,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исполняемых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на ковре </a:t>
            </a:r>
            <a:endParaRPr lang="en-US" sz="19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элементов приземления</a:t>
            </a:r>
          </a:p>
          <a:p>
            <a:pPr marL="0" indent="0" algn="ctr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на отжимание -</a:t>
            </a:r>
            <a:r>
              <a:rPr lang="az-Latn-AZ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приземлений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на шпагат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ru-RU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акробатических элемента</a:t>
            </a:r>
            <a:endParaRPr lang="en-US" sz="1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az-Latn-A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1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комбинации</a:t>
            </a:r>
            <a:r>
              <a:rPr lang="az-Latn-A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сложных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элементов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477" y="533400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Сбавки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477" y="1676400"/>
            <a:ext cx="8534400" cy="4922520"/>
          </a:xfrm>
        </p:spPr>
        <p:txBody>
          <a:bodyPr>
            <a:no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обязательных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Отсутствие группы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Элементы ценностью выше </a:t>
            </a:r>
            <a:r>
              <a:rPr lang="ru-RU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баллов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Повторение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az-Latn-A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-х</a:t>
            </a:r>
            <a:r>
              <a:rPr lang="ru-RU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элементов приземления на шпагат</a:t>
            </a: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az-Latn-A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-х</a:t>
            </a:r>
            <a:r>
              <a:rPr lang="en-US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элементов приземления на отжимание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Элементы приземления на отжимание на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одной</a:t>
            </a:r>
            <a:r>
              <a:rPr lang="ru-RU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руке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элементов 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индивидуальное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 выступление женщин, индивидуальное выступление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мужчин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az-Latn-A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элементов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18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-го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подъема </a:t>
            </a: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-го элемента ценностью </a:t>
            </a:r>
            <a:r>
              <a:rPr lang="ru-RU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0.8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балла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-х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акробатических элементов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az-Latn-A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-х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комбинаций</a:t>
            </a:r>
            <a:r>
              <a:rPr lang="az-Latn-A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сложных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элементов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Комбинация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элементов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71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52400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Сеньоры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az-Latn-AZ" sz="3200" dirty="0" smtClean="0"/>
              <a:t>(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 и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старше</a:t>
            </a: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90448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выступлений: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271463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женщин</a:t>
            </a:r>
          </a:p>
          <a:p>
            <a:pPr marL="0" indent="271463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мужчин</a:t>
            </a:r>
          </a:p>
          <a:p>
            <a:pPr marL="0" indent="271463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</a:p>
          <a:p>
            <a:pPr marL="0" indent="271463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</a:p>
          <a:p>
            <a:pPr marL="0" indent="271463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271463">
              <a:buNone/>
            </a:pP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Аэроданс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Допустимая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ценность элементов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0.3-1.0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0.1-0.2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свободные элементы/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Один элемент из  каждой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группы - </a:t>
            </a:r>
            <a:r>
              <a:rPr lang="ru-RU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A-B-C-D</a:t>
            </a:r>
            <a:endParaRPr lang="en-US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1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0600"/>
            <a:ext cx="82296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Соревновательная площадка</a:t>
            </a:r>
            <a:b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10x10 –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женщин, индивидуальное выступление мужчин,</a:t>
            </a:r>
            <a:r>
              <a:rPr lang="en-US" sz="2400" dirty="0"/>
              <a:t>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Аэроданс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0"/>
            <a:ext cx="8762999" cy="4648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музыки -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мин.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сек.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сложных элементов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индивидуальных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выступлений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женщин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мужчин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смешанных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пар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групп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Нет сложного элемента в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Аэродансе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Подъемы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элементов,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исполняемых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ковре 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Максимальное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элементов приземления на отжимание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элементов приземления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 шпагат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акробатических элемента</a:t>
            </a:r>
            <a:endParaRPr lang="en-US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комбинации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сложных элемента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7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48512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Сбавки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800" dirty="0" smtClean="0"/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группы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Повторение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-х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элементов приземления на шпагат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-х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элементов приземления на отжимание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элементов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индивидуальное выступление женщин, индивидуальное выступление мужчин 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элементов 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az-Latn-A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го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подъема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-х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акробатических элементов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-х комбинаций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сложных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994546"/>
              </p:ext>
            </p:extLst>
          </p:nvPr>
        </p:nvGraphicFramePr>
        <p:xfrm>
          <a:off x="-3" y="-21772"/>
          <a:ext cx="9144002" cy="6803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183"/>
                <a:gridCol w="1669775"/>
                <a:gridCol w="1908313"/>
                <a:gridCol w="1908313"/>
                <a:gridCol w="2544418"/>
              </a:tblGrid>
              <a:tr h="850293">
                <a:tc>
                  <a:txBody>
                    <a:bodyPr/>
                    <a:lstStyle/>
                    <a:p>
                      <a:pPr algn="ctr"/>
                      <a:r>
                        <a:rPr lang="ru-RU" sz="11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Возрастная категория</a:t>
                      </a:r>
                      <a:endParaRPr lang="ru-RU" sz="11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100" b="0" i="0" kern="1200" noProof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Программа выступлений</a:t>
                      </a:r>
                      <a:endParaRPr lang="ru-RU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Обязательные элементы</a:t>
                      </a:r>
                      <a:endParaRPr lang="ru-RU" sz="11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Допустимая ценность элементов</a:t>
                      </a:r>
                      <a:endParaRPr lang="ru-RU" sz="11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Сбавки</a:t>
                      </a:r>
                      <a:endParaRPr lang="en-US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181119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Малыши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2010-2011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r>
                        <a:rPr kumimoji="0" lang="ru-RU" sz="11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</a:t>
                      </a:r>
                      <a:r>
                        <a:rPr kumimoji="0" lang="en-US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</a:t>
                      </a:r>
                      <a:r>
                        <a:rPr kumimoji="0" lang="ru-RU" sz="11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тупление</a:t>
                      </a: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женщин</a:t>
                      </a:r>
                      <a:r>
                        <a:rPr kumimoji="0" lang="en-US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r>
                        <a:rPr kumimoji="0" lang="ru-RU" sz="11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</a:t>
                      </a:r>
                      <a:r>
                        <a:rPr kumimoji="0" lang="en-US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ru-RU" sz="11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тупление</a:t>
                      </a: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мужчин</a:t>
                      </a:r>
                      <a:endParaRPr kumimoji="0" lang="en-US" sz="11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Смешанная пара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Группа</a:t>
                      </a:r>
                      <a:endParaRPr kumimoji="0" lang="en-US" sz="11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az-Latn-AZ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отжимание </a:t>
                      </a:r>
                      <a:endParaRPr lang="az-Latn-AZ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az-Latn-AZ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широко расставленные ноги в упоре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поворот 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воздухе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шпагат в вертикальном положении</a:t>
                      </a:r>
                      <a:endParaRPr lang="az-Latn-AZ" sz="11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 от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баллов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же один 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ценностью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 выборочно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</a:t>
                      </a:r>
                      <a:r>
                        <a:rPr lang="ru-RU" sz="11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элементов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обязательных элементов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группы элементов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Элементы ценностью выше на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балла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Повторение элементов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-го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элемента приземления</a:t>
                      </a:r>
                      <a:r>
                        <a:rPr lang="az-Latn-AZ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шпагат</a:t>
                      </a:r>
                      <a:endParaRPr lang="ru-RU" sz="11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7477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Дети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2007-2009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1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r>
                        <a:rPr kumimoji="0" lang="ru-RU" sz="11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</a:t>
                      </a:r>
                      <a:r>
                        <a:rPr kumimoji="0" lang="en-US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ru-RU" sz="11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тупление</a:t>
                      </a: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женщин</a:t>
                      </a:r>
                      <a:r>
                        <a:rPr kumimoji="0" lang="en-US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r>
                        <a:rPr kumimoji="0" lang="ru-RU" sz="11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</a:t>
                      </a:r>
                      <a:r>
                        <a:rPr kumimoji="0" lang="en-US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ru-RU" sz="11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тупление</a:t>
                      </a: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мужчин</a:t>
                      </a:r>
                      <a:endParaRPr kumimoji="0" lang="en-US" sz="11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Смешанная пара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Группа</a:t>
                      </a:r>
                      <a:endParaRPr kumimoji="0" lang="en-US" sz="11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Аэроданс</a:t>
                      </a:r>
                      <a:endParaRPr kumimoji="0" lang="ru-RU" sz="11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ru-RU" sz="11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отжимание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широко расставленные ноги в упоре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поворот 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в воздухе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11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шпагат в вертикальном положении</a:t>
                      </a:r>
                      <a:endParaRPr lang="az-Latn-AZ" sz="11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 от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баллов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же один 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ценностью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 выборочно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</a:t>
                      </a:r>
                      <a:r>
                        <a:rPr lang="ru-RU" sz="11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обязательных элементов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группы элементов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Элементы ценностью выше на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Повторение элементов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-го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элемента приземления</a:t>
                      </a:r>
                      <a:r>
                        <a:rPr lang="az-Latn-AZ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шпагат</a:t>
                      </a:r>
                      <a:endParaRPr lang="ru-RU" sz="11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394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Пре-юниоры </a:t>
                      </a:r>
                      <a:r>
                        <a:rPr lang="en-US" sz="1100" dirty="0" smtClean="0"/>
                        <a:t/>
                      </a:r>
                      <a:br>
                        <a:rPr lang="en-US" sz="1100" dirty="0" smtClean="0"/>
                      </a:b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2004-2006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1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r>
                        <a:rPr kumimoji="0" lang="ru-RU" sz="11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</a:t>
                      </a:r>
                      <a:r>
                        <a:rPr kumimoji="0" lang="en-US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ru-RU" sz="11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тупление</a:t>
                      </a: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женщин</a:t>
                      </a:r>
                      <a:r>
                        <a:rPr kumimoji="0" lang="en-US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r>
                        <a:rPr kumimoji="0" lang="ru-RU" sz="11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</a:t>
                      </a:r>
                      <a:r>
                        <a:rPr kumimoji="0" lang="en-US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ru-RU" sz="11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тупление</a:t>
                      </a: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мужчин</a:t>
                      </a:r>
                      <a:endParaRPr kumimoji="0" lang="en-US" sz="11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Смешанная пара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Аэроданс</a:t>
                      </a:r>
                      <a:endParaRPr kumimoji="0" lang="ru-RU" sz="11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az-Latn-AZ" sz="11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переход с </a:t>
                      </a:r>
                      <a:r>
                        <a:rPr kumimoji="0" lang="ru-RU" sz="1100" kern="1200" baseline="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позиции вертолета на </a:t>
                      </a:r>
                      <a:r>
                        <a:rPr kumimoji="0" lang="ru-RU" sz="11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отжимание</a:t>
                      </a:r>
                      <a:endParaRPr kumimoji="0" lang="en-US" sz="1100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az-Latn-AZ" sz="11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широко расставленные ноги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упоре  с поворотом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 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az-Latn-AZ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прыжок в группировке 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поворотом на 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</a:t>
                      </a:r>
                      <a:endParaRPr lang="en-US" sz="11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11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шпагат в вертикальном положении</a:t>
                      </a:r>
                      <a:r>
                        <a:rPr lang="en-US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</a:t>
                      </a: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поворотом на </a:t>
                      </a:r>
                      <a:r>
                        <a:rPr lang="az-Latn-AZ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360° 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 </a:t>
                      </a:r>
                    </a:p>
                    <a:p>
                      <a:pPr algn="ctr"/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баллов</a:t>
                      </a:r>
                    </a:p>
                    <a:p>
                      <a:pPr algn="ctr"/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же один 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ценностью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 выборочно</a:t>
                      </a: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1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8-</a:t>
                      </a:r>
                      <a:r>
                        <a:rPr lang="ru-RU" sz="11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ru-RU" sz="11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обязательных элементов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группы элементов</a:t>
                      </a:r>
                      <a:endParaRPr lang="az-Latn-AZ" sz="1100" baseline="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Элементы ценностью выше на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балла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Повторение элементов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-го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элемента приземления</a:t>
                      </a:r>
                      <a:r>
                        <a:rPr lang="az-Latn-AZ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шпагат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-го</a:t>
                      </a:r>
                      <a:r>
                        <a:rPr lang="ru-RU" sz="1100" baseline="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</a:t>
                      </a:r>
                      <a:r>
                        <a:rPr lang="az-Latn-AZ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приземления на отжимание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5-</a:t>
                      </a:r>
                      <a:r>
                        <a:rPr lang="ru-RU" sz="11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ru-RU" sz="11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элементов, исполняемых на ковре </a:t>
                      </a:r>
                      <a:endParaRPr lang="ru-RU" sz="110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273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Чемпионат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Азербайджана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Взрослые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2000 и старше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Юниоры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2001-2003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Пре-юниоры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2004-2006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Дети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2007-2009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1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Чемпионат Баку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Взрослые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2000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старше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Юниоры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2001-2003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Пре-юниоры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2004-2006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2007-2009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9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8305800" cy="13898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Первенство Азербайджана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Кубок </a:t>
            </a:r>
            <a:r>
              <a:rPr lang="az-Latn-AZ" dirty="0" smtClean="0">
                <a:latin typeface="Arial" panose="020B0604020202020204" pitchFamily="34" charset="0"/>
                <a:cs typeface="Arial" panose="020B0604020202020204" pitchFamily="34" charset="0"/>
              </a:rPr>
              <a:t>AGF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89120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Юниоры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2001-2003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Пре-юниоры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2004-2006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2007-2009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Малыши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2010-2011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17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Первенство Баку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Юниоры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2001-2003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Пре-юниоры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2004-2006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Дети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2007-2009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Малыши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2010-2011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836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229600" cy="114300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501170"/>
              </p:ext>
            </p:extLst>
          </p:nvPr>
        </p:nvGraphicFramePr>
        <p:xfrm>
          <a:off x="18143" y="76201"/>
          <a:ext cx="9089571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771"/>
                <a:gridCol w="1295400"/>
                <a:gridCol w="2209800"/>
                <a:gridCol w="2286000"/>
                <a:gridCol w="2133600"/>
              </a:tblGrid>
              <a:tr h="640862">
                <a:tc>
                  <a:txBody>
                    <a:bodyPr/>
                    <a:lstStyle/>
                    <a:p>
                      <a:pPr algn="ctr"/>
                      <a:r>
                        <a:rPr lang="ru-RU" sz="14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Возрастная категория</a:t>
                      </a:r>
                      <a:endParaRPr lang="ru-RU" sz="14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noProof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Программа выступлений</a:t>
                      </a:r>
                      <a:endParaRPr lang="ru-RU" sz="14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Обязательные элементы</a:t>
                      </a:r>
                      <a:endParaRPr lang="ru-RU" sz="14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Допустимая ценность элементов</a:t>
                      </a:r>
                      <a:endParaRPr lang="ru-RU" sz="14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Сбавки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0647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Юниоры</a:t>
                      </a:r>
                      <a:r>
                        <a:rPr lang="az-Latn-A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az-Latn-A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az-Latn-A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2001-2003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гг.</a:t>
                      </a:r>
                      <a:r>
                        <a:rPr lang="az-Latn-A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r>
                        <a:rPr kumimoji="0" lang="ru-RU" sz="14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</a:t>
                      </a:r>
                      <a:r>
                        <a:rPr kumimoji="0" lang="en-US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ru-RU" sz="14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тупление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женщин</a:t>
                      </a:r>
                      <a:r>
                        <a:rPr kumimoji="0" lang="en-US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r>
                        <a:rPr kumimoji="0" lang="ru-RU" sz="14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</a:t>
                      </a:r>
                      <a:r>
                        <a:rPr kumimoji="0" lang="en-US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ru-RU" sz="14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тупление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мужчин</a:t>
                      </a:r>
                      <a:endParaRPr kumimoji="0" lang="en-US" sz="14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Смешанная пара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Группа</a:t>
                      </a:r>
                      <a:endParaRPr kumimoji="0" lang="en-US" sz="14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Аэроданс</a:t>
                      </a:r>
                      <a:endParaRPr kumimoji="0" lang="ru-RU" sz="14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az-Latn-AZ" sz="14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переход с позиции вертолета на шпагат</a:t>
                      </a:r>
                      <a:r>
                        <a:rPr lang="en-US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отжимание в упоре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Венсона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en-US" sz="14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az-Latn-AZ" sz="14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широко   расставленные ноги в упоре с поворотом</a:t>
                      </a:r>
                      <a:r>
                        <a:rPr lang="az-Latn-A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</a:t>
                      </a:r>
                      <a:r>
                        <a:rPr lang="az-Latn-A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180° 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az-Latn-AZ" sz="14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прыжок с широко расставленными ногами </a:t>
                      </a:r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az-Latn-AZ" sz="14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az-Latn-AZ" sz="1400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переход с элемента иллюзия на </a:t>
                      </a:r>
                      <a:r>
                        <a:rPr lang="az-Latn-A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шпагат в вертикальном положении</a:t>
                      </a:r>
                      <a:r>
                        <a:rPr lang="az-Latn-A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az-Latn-A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переход с элемента свободная иллюзия на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шпагат в вертикальном положении</a:t>
                      </a:r>
                      <a:r>
                        <a:rPr lang="az-Latn-A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</a:t>
                      </a: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</a:t>
                      </a:r>
                      <a:r>
                        <a:rPr lang="ru-RU" sz="14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</a:t>
                      </a: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баллов -</a:t>
                      </a:r>
                      <a:endParaRPr lang="az-Latn-AZ" sz="1400" baseline="0" noProof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 </a:t>
                      </a:r>
                      <a:r>
                        <a:rPr lang="ru-RU" sz="14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 для 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индивидуальных 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выступ</a:t>
                      </a:r>
                      <a:r>
                        <a:rPr kumimoji="0" lang="en-US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ru-RU" sz="14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лений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женщин и мужчин</a:t>
                      </a:r>
                      <a:r>
                        <a:rPr kumimoji="0" lang="en-US" sz="14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</a:t>
                      </a:r>
                      <a:r>
                        <a:rPr kumimoji="0" lang="ru-RU" sz="14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kern="1200" baseline="0" noProof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kumimoji="0" lang="ru-RU" sz="14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 для с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мешанных пар,</a:t>
                      </a:r>
                      <a:r>
                        <a:rPr kumimoji="0" lang="ru-RU" sz="14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т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рио и</a:t>
                      </a:r>
                      <a:r>
                        <a:rPr kumimoji="0" lang="ru-RU" sz="14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</a:t>
                      </a:r>
                      <a:r>
                        <a:rPr kumimoji="0" lang="ru-RU" sz="14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же один </a:t>
                      </a:r>
                      <a:r>
                        <a:rPr lang="ru-RU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</a:t>
                      </a: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ценностью </a:t>
                      </a:r>
                      <a:r>
                        <a:rPr lang="ru-RU" sz="14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  <a:r>
                        <a:rPr lang="az-Latn-AZ" sz="14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 выборочно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40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</a:t>
                      </a:r>
                      <a:r>
                        <a:rPr lang="ru-RU" sz="140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</a:t>
                      </a:r>
                      <a:r>
                        <a:rPr lang="ru-RU" sz="140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обязательных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группы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Элементы ценностью выше на </a:t>
                      </a:r>
                      <a:r>
                        <a:rPr lang="ru-RU" sz="14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Повторение элементов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4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aseline="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-х </a:t>
                      </a: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 приземления на шпагат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4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40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-и элементов,</a:t>
                      </a: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исполняемых на ковре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  <a:tabLst>
                          <a:tab pos="180975" algn="l"/>
                        </a:tabLst>
                      </a:pP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4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400" baseline="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-го </a:t>
                      </a: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элемента ценностью </a:t>
                      </a:r>
                      <a:r>
                        <a:rPr lang="ru-RU" sz="140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</a:t>
                      </a:r>
                      <a:r>
                        <a:rPr lang="ru-RU" sz="140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балла</a:t>
                      </a:r>
                      <a:endParaRPr lang="ru-RU" sz="1400" noProof="0" dirty="0" smtClean="0"/>
                    </a:p>
                    <a:p>
                      <a:endParaRPr lang="en-US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96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099698"/>
              </p:ext>
            </p:extLst>
          </p:nvPr>
        </p:nvGraphicFramePr>
        <p:xfrm>
          <a:off x="1" y="685800"/>
          <a:ext cx="9143999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872"/>
                <a:gridCol w="1932482"/>
                <a:gridCol w="1486524"/>
                <a:gridCol w="2378440"/>
                <a:gridCol w="2008681"/>
              </a:tblGrid>
              <a:tr h="6172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Сеньоры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4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az-Latn-AZ" sz="14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 и старше</a:t>
                      </a:r>
                      <a:r>
                        <a:rPr lang="az-Latn-AZ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endParaRPr kumimoji="0" lang="en-US" sz="14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выступление 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женщин</a:t>
                      </a:r>
                      <a:r>
                        <a:rPr kumimoji="0" lang="en-US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Индивидуальное </a:t>
                      </a:r>
                      <a:endParaRPr kumimoji="0" lang="en-US" sz="14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выступление 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мужчин</a:t>
                      </a:r>
                      <a:endParaRPr kumimoji="0" lang="en-US" sz="14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Смешанная пара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Трио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Группа</a:t>
                      </a:r>
                      <a:endParaRPr kumimoji="0" lang="en-US" sz="14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Аэроданс</a:t>
                      </a:r>
                      <a:endParaRPr kumimoji="0" lang="ru-RU" sz="14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kern="1200" noProof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Font typeface="Arial" pitchFamily="34" charset="0"/>
                        <a:buChar char="•"/>
                      </a:pP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Один элемент из  каждой 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группы</a:t>
                      </a:r>
                      <a:r>
                        <a:rPr lang="en-US" sz="14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ru-RU" sz="1400" b="1" baseline="0" noProof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A-B-C-D</a:t>
                      </a:r>
                      <a:endParaRPr lang="ru-RU" sz="1400" b="1" noProof="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</a:t>
                      </a:r>
                      <a:r>
                        <a:rPr lang="ru-RU" sz="1400" b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0.</a:t>
                      </a:r>
                      <a:r>
                        <a:rPr lang="en-US" sz="1400" b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b="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</a:t>
                      </a:r>
                      <a:r>
                        <a:rPr lang="ru-RU" sz="1400" b="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r>
                        <a:rPr lang="ru-RU" sz="1400" b="0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баллов -</a:t>
                      </a:r>
                      <a:endParaRPr lang="az-Latn-AZ" sz="1400" b="0" baseline="0" noProof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максимум</a:t>
                      </a:r>
                      <a:r>
                        <a:rPr lang="ru-RU" sz="14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14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 для 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индивидуальных 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выступ</a:t>
                      </a:r>
                      <a:r>
                        <a:rPr kumimoji="0" lang="en-US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ru-RU" sz="1400" b="0" i="0" kern="1200" noProof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лений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женщин и мужчин и</a:t>
                      </a:r>
                      <a:r>
                        <a:rPr kumimoji="0" lang="ru-RU" sz="14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kern="1200" baseline="0" noProof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r>
                        <a:rPr kumimoji="0" lang="ru-RU" sz="14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</a:t>
                      </a:r>
                      <a:r>
                        <a:rPr lang="ru-RU" sz="14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с</a:t>
                      </a:r>
                      <a:r>
                        <a:rPr kumimoji="0" lang="ru-RU" sz="1400" b="0" i="0" kern="120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мешанных 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пар,</a:t>
                      </a:r>
                      <a:r>
                        <a:rPr kumimoji="0" lang="ru-RU" sz="1400" b="0" i="0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т</a:t>
                      </a:r>
                      <a:r>
                        <a:rPr kumimoji="0" lang="ru-RU" sz="1400" b="0" i="0" kern="1200" noProof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рио 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kern="1200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групп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ценность 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элементов</a:t>
                      </a:r>
                      <a:r>
                        <a:rPr lang="ru-RU" sz="14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  <a:r>
                        <a:rPr lang="ru-RU" sz="14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ru-RU" sz="1400" b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 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свободные элементы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4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400" b="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-и элементов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группы элементов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Повторение элементов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400" b="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-х элементов приземления на шпагат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400" b="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-х элементов приземления на отжимание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Больше </a:t>
                      </a:r>
                      <a:r>
                        <a:rPr lang="ru-RU" sz="1400" b="0" baseline="0" noProof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400" b="0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-и элементов, исполняемых на ковре </a:t>
                      </a:r>
                      <a:endParaRPr lang="en-US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254272"/>
              </p:ext>
            </p:extLst>
          </p:nvPr>
        </p:nvGraphicFramePr>
        <p:xfrm>
          <a:off x="0" y="0"/>
          <a:ext cx="91440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905000"/>
                <a:gridCol w="1447800"/>
                <a:gridCol w="2362200"/>
                <a:gridCol w="2057400"/>
              </a:tblGrid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ru-RU" sz="14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Возрастная категория</a:t>
                      </a:r>
                      <a:endParaRPr lang="ru-RU" sz="14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0" i="0" kern="1200" noProof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Программа выступлений</a:t>
                      </a:r>
                      <a:endParaRPr lang="ru-RU" sz="14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Обязательные элементы</a:t>
                      </a:r>
                      <a:endParaRPr lang="ru-RU" sz="14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Допустимая ценность элементов</a:t>
                      </a:r>
                      <a:endParaRPr lang="ru-RU" sz="1400" b="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Сбавки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1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Малыши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-201</a:t>
            </a:r>
            <a:r>
              <a:rPr lang="az-Latn-AZ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гг.</a:t>
            </a:r>
            <a:r>
              <a:rPr lang="az-Latn-A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220200" cy="4800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выступлений: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-271463">
              <a:spcBef>
                <a:spcPts val="0"/>
              </a:spcBef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Индивидуальное выступление </a:t>
            </a: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женщин      </a:t>
            </a:r>
            <a:endParaRPr lang="az-Latn-AZ" sz="2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1463" indent="-271463">
              <a:spcBef>
                <a:spcPts val="0"/>
              </a:spcBef>
              <a:buNone/>
            </a:pPr>
            <a:r>
              <a:rPr lang="az-Latn-AZ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Индивидуальное выступление мужчин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az-Latn-AZ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пара</a:t>
            </a:r>
            <a:endParaRPr lang="az-Latn-AZ" sz="2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az-Latn-AZ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</a:p>
          <a:p>
            <a:pPr marL="271463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Допустимая ценность элементов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0.1-0.4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или же один элемент ценностью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балла выборочно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en-US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элементы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из каждой группы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отжимание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az-Latn-A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широко расставленные ноги в упоре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поворот 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360°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воздухе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шпагат в вертикальном положении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az-Latn-A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endParaRPr lang="en-US" sz="2400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1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28600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Соревновательная площадка</a:t>
            </a:r>
            <a:b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7x7-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индивидуальное выступление женщин, индивидуальное выступление мужчин, </a:t>
            </a:r>
            <a:b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пара,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трио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153400" cy="434340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en-US" sz="6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Исключения</a:t>
            </a: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Недопустимо отжимания на одной руке</a:t>
            </a: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Недопустимо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упор на одной руке</a:t>
            </a:r>
          </a:p>
          <a:p>
            <a:pPr algn="ctr"/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Недопустимо приземление на одну руку</a:t>
            </a: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музыки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мин.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сек.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сложных элементов 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Подъемы</a:t>
            </a:r>
            <a:r>
              <a:rPr lang="az-Latn-AZ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en-US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элемента, исполняемых на ковре </a:t>
            </a:r>
            <a:endParaRPr lang="en-US" sz="6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en-US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приземление с прыжком</a:t>
            </a:r>
            <a:r>
              <a:rPr lang="az-Latn-AZ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на шпагат</a:t>
            </a: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ru-RU" sz="6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 акробатических элемента</a:t>
            </a:r>
            <a:endParaRPr lang="en-US" sz="6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Комбинация</a:t>
            </a:r>
            <a:r>
              <a:rPr lang="ru-RU" sz="6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недопустима</a:t>
            </a:r>
            <a:endParaRPr lang="en-US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034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Сбавки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95800"/>
          </a:xfrm>
        </p:spPr>
        <p:txBody>
          <a:bodyPr>
            <a:norm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-и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обязательных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Отсутствие группы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Элементы, оцененные выше, чем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балла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Повторение элементов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-го элемента приземления на шпагат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Элементы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приземления на отжимание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отжимание на одной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руке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Больше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-ух акробатических элементов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Комбинация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недопустима</a:t>
            </a:r>
            <a:endParaRPr lang="en-US" sz="2000" dirty="0"/>
          </a:p>
          <a:p>
            <a:pPr algn="ctr">
              <a:buFont typeface="Arial" pitchFamily="34" charset="0"/>
              <a:buChar char="•"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5260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Дети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z-Latn-AZ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2007-2009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az-Latn-AZ" sz="32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763000" cy="4419600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выступлений:</a:t>
            </a:r>
          </a:p>
          <a:p>
            <a:pPr marL="271463" indent="-271463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Индивидуальное выступление женщин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Индивидуальное выступление мужчин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Смешанная пара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Трио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   Группа</a:t>
            </a:r>
          </a:p>
          <a:p>
            <a:pPr marL="266700" indent="0">
              <a:buNone/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Аэроданс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6670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Допустимая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ценность элементов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0.1-0.4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или же один элемент ценностью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  <a:r>
              <a:rPr lang="az-Latn-A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балла выборочно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Обязательные элементы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из каждой группы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az-Latn-AZ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отжимание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широко расставленные ноги в упоре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балла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поворот 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360°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воздухе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0.3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az-Latn-AZ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шпагат в вертикальном положении</a:t>
            </a:r>
            <a:r>
              <a:rPr lang="az-Latn-A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0.1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балла </a:t>
            </a:r>
            <a:endParaRPr lang="az-Latn-A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794" y="762000"/>
            <a:ext cx="8229600" cy="18288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Соревновательная площадка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7x7-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индивидуальное выступление женщин, индивидуальное выступление мужчин, </a:t>
            </a:r>
            <a:b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смешанная пара, трио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10x10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группа, </a:t>
            </a:r>
            <a:r>
              <a:rPr lang="ru-RU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Аэроданс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94" y="2667000"/>
            <a:ext cx="8229600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Исключения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Недопустимо отжимание на одной руке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 упор на одной руке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Недопустимо приземления на одной руке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Продолжительность музыки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мин.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сек.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[+/-5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Максимальное количество сложных элементов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Нет сложного элемента в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Аэродансе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Подъемы</a:t>
            </a:r>
            <a:r>
              <a:rPr lang="az-Latn-A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az-Latn-A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Максимум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элемента, исполняемых на ковре </a:t>
            </a:r>
            <a:endParaRPr lang="en-US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акробатических элемента</a:t>
            </a:r>
            <a:endParaRPr lang="en-US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Максимум 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приземление на шпагат</a:t>
            </a:r>
            <a:endParaRPr lang="en-US" sz="2000" dirty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1169</TotalTime>
  <Words>1010</Words>
  <Application>Microsoft Office PowerPoint</Application>
  <PresentationFormat>Экран (4:3)</PresentationFormat>
  <Paragraphs>328</Paragraphs>
  <Slides>23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Constantia</vt:lpstr>
      <vt:lpstr>Wingdings 2</vt:lpstr>
      <vt:lpstr>Flow</vt:lpstr>
      <vt:lpstr>ПРОГРАММА НАЦИОНАЛЬНЫХ  СОРЕВНОВАНИЙ ПО АЭРОБНОЙ ГИМНАСТИКЕ 2018 </vt:lpstr>
      <vt:lpstr>Презентация PowerPoint</vt:lpstr>
      <vt:lpstr>Презентация PowerPoint</vt:lpstr>
      <vt:lpstr>Презентация PowerPoint</vt:lpstr>
      <vt:lpstr> Малыши (2010-2011гг.)</vt:lpstr>
      <vt:lpstr>Соревновательная площадка 7x7- индивидуальное выступление женщин, индивидуальное выступление мужчин,  смешанная пара, трио 10x10 – группа</vt:lpstr>
      <vt:lpstr>Сбавки</vt:lpstr>
      <vt:lpstr>Дети (2007-2009гг.) </vt:lpstr>
      <vt:lpstr>Соревновательная площадка 7x7- индивидуальное выступление женщин, индивидуальное выступление мужчин,  смешанная пара, трио 10x10 – группа, Аэроданс</vt:lpstr>
      <vt:lpstr>Сбавки</vt:lpstr>
      <vt:lpstr> Пре-юниоры (2004-2006гг.) </vt:lpstr>
      <vt:lpstr>Соревновательная площадка 7x7- индивидуальное выступление женщин, индивидуальное выступление мужчин,  10x10 – смешанная пара, трио группа, Аэроданс</vt:lpstr>
      <vt:lpstr>Сбавки</vt:lpstr>
      <vt:lpstr>Юниоры (2001-2003 гг.) </vt:lpstr>
      <vt:lpstr>Соревновательная площадка 10x10 - индивидуальное выступление женщин, индивидуальное выступление мужчин,смешанная пара, трио, группа, Аэроданс  </vt:lpstr>
      <vt:lpstr>Сбавки</vt:lpstr>
      <vt:lpstr>Сеньоры (2000г. и старше) </vt:lpstr>
      <vt:lpstr>Соревновательная площадка  10x10 – индивидуальное выступление женщин, индивидуальное выступление мужчин, смешанная пара, трио, группа- Аэроданс </vt:lpstr>
      <vt:lpstr>Сбавки</vt:lpstr>
      <vt:lpstr> Чемпионат Азербайджана </vt:lpstr>
      <vt:lpstr>Чемпионат Баку</vt:lpstr>
      <vt:lpstr>   Первенство Азербайджана  Кубок AGF</vt:lpstr>
      <vt:lpstr>Первенство Баку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of national competition-2016</dc:title>
  <dc:creator>USER</dc:creator>
  <cp:lastModifiedBy>Sara</cp:lastModifiedBy>
  <cp:revision>183</cp:revision>
  <cp:lastPrinted>2018-01-25T07:13:58Z</cp:lastPrinted>
  <dcterms:created xsi:type="dcterms:W3CDTF">2016-02-14T09:36:26Z</dcterms:created>
  <dcterms:modified xsi:type="dcterms:W3CDTF">2018-08-21T10:24:14Z</dcterms:modified>
</cp:coreProperties>
</file>